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70" r:id="rId8"/>
    <p:sldId id="262" r:id="rId9"/>
    <p:sldId id="266" r:id="rId10"/>
    <p:sldId id="263" r:id="rId11"/>
    <p:sldId id="267" r:id="rId12"/>
    <p:sldId id="264" r:id="rId13"/>
    <p:sldId id="265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1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7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7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1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47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60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6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16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94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71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2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69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52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44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1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0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5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9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0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7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0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3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470025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How did the Japanese invasion help strengthen the Communists?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02" y="1628800"/>
            <a:ext cx="9146201" cy="1152128"/>
          </a:xfrm>
        </p:spPr>
        <p:txBody>
          <a:bodyPr>
            <a:no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L/O – To examine the role of the Japanese Invasion (1931-1945) in helping the CCP achieve power</a:t>
            </a:r>
            <a:endParaRPr lang="en-GB" b="1" i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upload.wikimedia.org/wikipedia/commons/thumb/c/c5/Japanese_Occupation_1940.PNG/300px-Japanese_Occupation_1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634"/>
            <a:ext cx="4499992" cy="4056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hinakindnesstour.com/Chinainfo/UploadFiles_7769/200808/200808242109548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4644008" cy="4068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3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www2.bc.edu/~heineman/maps/china1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0"/>
            <a:ext cx="9144000" cy="685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WW2 in China 1939-1945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148064" cy="566124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For the next 5 years, Japan lacked the </a:t>
            </a:r>
            <a:r>
              <a:rPr lang="en-GB" b="1" dirty="0" smtClean="0">
                <a:solidFill>
                  <a:srgbClr val="FF0000"/>
                </a:solidFill>
              </a:rPr>
              <a:t>resources and manpower </a:t>
            </a:r>
            <a:r>
              <a:rPr lang="en-GB" dirty="0" smtClean="0">
                <a:solidFill>
                  <a:schemeClr val="bg1"/>
                </a:solidFill>
              </a:rPr>
              <a:t>to make further inroads into China.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Britain and the USA began to send </a:t>
            </a:r>
            <a:r>
              <a:rPr lang="en-GB" b="1" dirty="0" smtClean="0">
                <a:solidFill>
                  <a:srgbClr val="FF0000"/>
                </a:solidFill>
              </a:rPr>
              <a:t>millions of tons of supplies </a:t>
            </a:r>
            <a:r>
              <a:rPr lang="en-GB" dirty="0" smtClean="0">
                <a:solidFill>
                  <a:schemeClr val="bg1"/>
                </a:solidFill>
              </a:rPr>
              <a:t>to Chiang from Burma. He withheld these from the Communists.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From 1941 Japan was </a:t>
            </a:r>
            <a:r>
              <a:rPr lang="en-GB" b="1" dirty="0" smtClean="0">
                <a:solidFill>
                  <a:srgbClr val="FF0000"/>
                </a:solidFill>
              </a:rPr>
              <a:t>preoccupied </a:t>
            </a:r>
            <a:r>
              <a:rPr lang="en-GB" dirty="0" smtClean="0">
                <a:solidFill>
                  <a:schemeClr val="bg1"/>
                </a:solidFill>
              </a:rPr>
              <a:t>with the Pacific War with the USA. </a:t>
            </a: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 descr="http://en.yunnantourism.com/uploadfile/2011/10/23/image/201110230629361319365776798_Wefj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04948"/>
            <a:ext cx="3995936" cy="2912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earlsofprofundity.files.wordpress.com/2012/09/pearl-harbor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41213"/>
            <a:ext cx="4139952" cy="2916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3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24129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The Limits of Empire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724129" cy="566124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Even in the areas they occupied, the Japanese did </a:t>
            </a:r>
            <a:r>
              <a:rPr lang="en-GB" b="1" dirty="0">
                <a:solidFill>
                  <a:srgbClr val="FF0000"/>
                </a:solidFill>
              </a:rPr>
              <a:t>not</a:t>
            </a:r>
            <a:r>
              <a:rPr lang="en-GB" dirty="0">
                <a:solidFill>
                  <a:schemeClr val="bg1"/>
                </a:solidFill>
              </a:rPr>
              <a:t> have total control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This allowed the Chinese to move back into some areas and take </a:t>
            </a:r>
            <a:r>
              <a:rPr lang="en-GB" b="1" dirty="0" smtClean="0">
                <a:solidFill>
                  <a:srgbClr val="FF0000"/>
                </a:solidFill>
              </a:rPr>
              <a:t>control of the countryside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Japanese controlled the large </a:t>
            </a:r>
            <a:r>
              <a:rPr lang="en-GB" b="1" dirty="0" smtClean="0">
                <a:solidFill>
                  <a:srgbClr val="FF0000"/>
                </a:solidFill>
              </a:rPr>
              <a:t>cities, ports &amp; airfields </a:t>
            </a:r>
            <a:r>
              <a:rPr lang="en-GB" dirty="0" smtClean="0">
                <a:solidFill>
                  <a:schemeClr val="bg1"/>
                </a:solidFill>
              </a:rPr>
              <a:t>whilst the KMT &amp; CCP controlled most of the </a:t>
            </a:r>
            <a:r>
              <a:rPr lang="en-GB" b="1" dirty="0" smtClean="0">
                <a:solidFill>
                  <a:srgbClr val="FF0000"/>
                </a:solidFill>
              </a:rPr>
              <a:t>countryside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thedailycrowd.files.wordpress.com/2012/10/chinese-people-made-to-kneel-in-front-of-japanese-invader-soldier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27856"/>
            <a:ext cx="3419872" cy="3248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commons/thumb/3/36/Casualties_of_a_mass_panic_-_Chungking,_China.jpg/220px-Casualties_of_a_mass_panic_-_Chungking,_Ch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815580" cy="3890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8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2412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The Outcome of the War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724129" cy="566124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Before the Invasion in 1937, the CCP controlled only </a:t>
            </a:r>
            <a:r>
              <a:rPr lang="en-GB" b="1" dirty="0" smtClean="0">
                <a:solidFill>
                  <a:srgbClr val="FF0000"/>
                </a:solidFill>
              </a:rPr>
              <a:t>30,000</a:t>
            </a:r>
            <a:r>
              <a:rPr lang="en-GB" dirty="0" smtClean="0">
                <a:solidFill>
                  <a:schemeClr val="bg1"/>
                </a:solidFill>
              </a:rPr>
              <a:t> sq. miles with </a:t>
            </a:r>
            <a:r>
              <a:rPr lang="en-GB" b="1" dirty="0" smtClean="0">
                <a:solidFill>
                  <a:srgbClr val="FF0000"/>
                </a:solidFill>
              </a:rPr>
              <a:t>2 million </a:t>
            </a:r>
            <a:r>
              <a:rPr lang="en-GB" dirty="0" smtClean="0">
                <a:solidFill>
                  <a:schemeClr val="bg1"/>
                </a:solidFill>
              </a:rPr>
              <a:t>people.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By 1945, the CCP controlled </a:t>
            </a:r>
            <a:r>
              <a:rPr lang="en-GB" b="1" dirty="0" smtClean="0">
                <a:solidFill>
                  <a:srgbClr val="FF0000"/>
                </a:solidFill>
              </a:rPr>
              <a:t>300,000</a:t>
            </a:r>
            <a:r>
              <a:rPr lang="en-GB" dirty="0" smtClean="0">
                <a:solidFill>
                  <a:schemeClr val="bg1"/>
                </a:solidFill>
              </a:rPr>
              <a:t> sq. miles with </a:t>
            </a:r>
            <a:r>
              <a:rPr lang="en-GB" b="1" dirty="0" smtClean="0">
                <a:solidFill>
                  <a:srgbClr val="FF0000"/>
                </a:solidFill>
              </a:rPr>
              <a:t>95 million </a:t>
            </a:r>
            <a:r>
              <a:rPr lang="en-GB" dirty="0" smtClean="0">
                <a:solidFill>
                  <a:schemeClr val="bg1"/>
                </a:solidFill>
              </a:rPr>
              <a:t>people.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35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worksheets to find out how the CCP managed to gain so much support during the war.</a:t>
            </a:r>
            <a:endParaRPr lang="en-GB" sz="35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www.trumanlibrary.org/photographs/85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501"/>
            <a:ext cx="3347864" cy="4124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onestopcoldwarshop.wikispaces.com/file/view/mao_zedong_09.jpg/358926478/mao_zedong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79692"/>
            <a:ext cx="3357594" cy="320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8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benny\AppData\Local\Microsoft\Windows\Temporary Internet Files\Content.IE5\6MGP9FZX\MP90040647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07" y="0"/>
            <a:ext cx="5477331" cy="68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The Japanese Invasion of Manchuria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4427984" cy="566124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 1931, the Japanese invaded the northern province of </a:t>
            </a:r>
            <a:r>
              <a:rPr lang="en-GB" b="1" dirty="0" smtClean="0">
                <a:solidFill>
                  <a:srgbClr val="FF0000"/>
                </a:solidFill>
              </a:rPr>
              <a:t>Manchuria</a:t>
            </a:r>
            <a:r>
              <a:rPr lang="en-GB" dirty="0" smtClean="0">
                <a:solidFill>
                  <a:schemeClr val="bg1"/>
                </a:solidFill>
              </a:rPr>
              <a:t>. They renamed it </a:t>
            </a:r>
            <a:r>
              <a:rPr lang="en-GB" b="1" dirty="0" smtClean="0">
                <a:solidFill>
                  <a:srgbClr val="FF0000"/>
                </a:solidFill>
              </a:rPr>
              <a:t>Manchukuo</a:t>
            </a:r>
            <a:r>
              <a:rPr lang="en-GB" dirty="0" smtClean="0">
                <a:solidFill>
                  <a:schemeClr val="bg1"/>
                </a:solidFill>
              </a:rPr>
              <a:t>. Chiang did little to stop them. He was preoccupied with the threat from the CCP.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He actually ordered troops </a:t>
            </a:r>
            <a:r>
              <a:rPr lang="en-GB" b="1" dirty="0" smtClean="0">
                <a:solidFill>
                  <a:srgbClr val="FF0000"/>
                </a:solidFill>
              </a:rPr>
              <a:t>not to resist</a:t>
            </a:r>
            <a:r>
              <a:rPr lang="en-GB" dirty="0" smtClean="0">
                <a:solidFill>
                  <a:schemeClr val="bg1"/>
                </a:solidFill>
              </a:rPr>
              <a:t>, fearing a full-scale invasion of China.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go.hrw.com/venus_images/0531MC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7"/>
            <a:ext cx="4541912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RDdkOMkfw3Cf1YG_y3FxO3r8ggumo_TyhAH6jZQpeUhc5i-D8NOlkwjyP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7"/>
            <a:ext cx="4541912" cy="2431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2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Disease of the Soul?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724128" cy="566124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People were </a:t>
            </a:r>
            <a:r>
              <a:rPr lang="en-GB" b="1" dirty="0" smtClean="0">
                <a:solidFill>
                  <a:srgbClr val="FF0000"/>
                </a:solidFill>
              </a:rPr>
              <a:t>furious</a:t>
            </a:r>
            <a:r>
              <a:rPr lang="en-GB" dirty="0" smtClean="0">
                <a:solidFill>
                  <a:schemeClr val="bg1"/>
                </a:solidFill>
              </a:rPr>
              <a:t> that he hadn’t stood up to Japanese aggression. Chiang believed that </a:t>
            </a:r>
            <a:r>
              <a:rPr lang="en-GB" b="1" dirty="0" smtClean="0">
                <a:solidFill>
                  <a:srgbClr val="FF0000"/>
                </a:solidFill>
              </a:rPr>
              <a:t>national unity </a:t>
            </a:r>
            <a:r>
              <a:rPr lang="en-GB" dirty="0" smtClean="0">
                <a:solidFill>
                  <a:schemeClr val="bg1"/>
                </a:solidFill>
              </a:rPr>
              <a:t>had to be achieved before attacking the Japanese.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In 1936 he ordered another </a:t>
            </a:r>
            <a:r>
              <a:rPr lang="en-GB" b="1" dirty="0" smtClean="0">
                <a:solidFill>
                  <a:srgbClr val="FF0000"/>
                </a:solidFill>
              </a:rPr>
              <a:t>extermination campaign </a:t>
            </a:r>
            <a:r>
              <a:rPr lang="en-GB" dirty="0" smtClean="0">
                <a:solidFill>
                  <a:schemeClr val="bg1"/>
                </a:solidFill>
              </a:rPr>
              <a:t>against the CCP in their new base at </a:t>
            </a:r>
            <a:r>
              <a:rPr lang="en-GB" b="1" dirty="0" err="1" smtClean="0">
                <a:solidFill>
                  <a:srgbClr val="FF0000"/>
                </a:solidFill>
              </a:rPr>
              <a:t>Yanan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188640"/>
            <a:ext cx="3456384" cy="40324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i="1" dirty="0" smtClean="0"/>
              <a:t>“The Japanese are a disease of the skin, it can be cured. The Communists are a disease of the soul; it affects the whole body.”</a:t>
            </a:r>
          </a:p>
          <a:p>
            <a:pPr algn="ctr"/>
            <a:endParaRPr lang="en-GB" sz="300" dirty="0"/>
          </a:p>
          <a:p>
            <a:pPr algn="ctr"/>
            <a:r>
              <a:rPr lang="en-GB" sz="2800" b="1" dirty="0" smtClean="0"/>
              <a:t>Chiang Kai-Shek, speaking in 1936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496690" y="4437112"/>
            <a:ext cx="3456384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Look at the above source. In your own words, explain what Chiang means.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960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The Rise of Zhang Xueliang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436096" cy="566124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However KMT troops, commanded by </a:t>
            </a:r>
            <a:r>
              <a:rPr lang="en-GB" b="1" dirty="0" smtClean="0">
                <a:solidFill>
                  <a:srgbClr val="FF0000"/>
                </a:solidFill>
              </a:rPr>
              <a:t>Zhang Xueliang </a:t>
            </a:r>
            <a:r>
              <a:rPr lang="en-GB" dirty="0" smtClean="0">
                <a:solidFill>
                  <a:schemeClr val="bg1"/>
                </a:solidFill>
              </a:rPr>
              <a:t>the warlord of Manchuria, </a:t>
            </a:r>
            <a:r>
              <a:rPr lang="en-GB" b="1" dirty="0" smtClean="0">
                <a:solidFill>
                  <a:srgbClr val="FF0000"/>
                </a:solidFill>
              </a:rPr>
              <a:t>refused</a:t>
            </a:r>
            <a:r>
              <a:rPr lang="en-GB" dirty="0" smtClean="0">
                <a:solidFill>
                  <a:schemeClr val="bg1"/>
                </a:solidFill>
              </a:rPr>
              <a:t> to fight the Communists.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In 1936, Zhang made an </a:t>
            </a:r>
            <a:r>
              <a:rPr lang="en-GB" b="1" dirty="0" smtClean="0">
                <a:solidFill>
                  <a:srgbClr val="FF0000"/>
                </a:solidFill>
              </a:rPr>
              <a:t>agreement</a:t>
            </a:r>
            <a:r>
              <a:rPr lang="en-GB" dirty="0" smtClean="0">
                <a:solidFill>
                  <a:schemeClr val="bg1"/>
                </a:solidFill>
              </a:rPr>
              <a:t> with the CCP not to fight each other. Chiang was </a:t>
            </a:r>
            <a:r>
              <a:rPr lang="en-GB" b="1" dirty="0" smtClean="0">
                <a:solidFill>
                  <a:srgbClr val="FF0000"/>
                </a:solidFill>
              </a:rPr>
              <a:t>furious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upload.wikimedia.org/wikipedia/commons/thumb/b/b1/Zhang_Xueliang.jpg/220px-Zhang_Xueli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4"/>
            <a:ext cx="3247628" cy="4118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japanfocus.org/data/Zhang_Xueliang.Chiang_Kai-sh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41" y="4581128"/>
            <a:ext cx="3403815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38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The Xi’an Incident &amp; United Front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169787"/>
            <a:ext cx="5364088" cy="566124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Chiang opposed the agreement but in </a:t>
            </a:r>
            <a:r>
              <a:rPr lang="en-GB" b="1" dirty="0" smtClean="0">
                <a:solidFill>
                  <a:srgbClr val="FF0000"/>
                </a:solidFill>
              </a:rPr>
              <a:t>December 1936 </a:t>
            </a:r>
            <a:r>
              <a:rPr lang="en-GB" dirty="0" smtClean="0">
                <a:solidFill>
                  <a:schemeClr val="bg1"/>
                </a:solidFill>
              </a:rPr>
              <a:t>he was </a:t>
            </a:r>
            <a:r>
              <a:rPr lang="en-GB" b="1" dirty="0" smtClean="0">
                <a:solidFill>
                  <a:srgbClr val="FF0000"/>
                </a:solidFill>
              </a:rPr>
              <a:t>kidnapped</a:t>
            </a:r>
            <a:r>
              <a:rPr lang="en-GB" dirty="0" smtClean="0">
                <a:solidFill>
                  <a:schemeClr val="bg1"/>
                </a:solidFill>
              </a:rPr>
              <a:t> at </a:t>
            </a:r>
            <a:r>
              <a:rPr lang="en-GB" b="1" dirty="0" smtClean="0">
                <a:solidFill>
                  <a:srgbClr val="FF0000"/>
                </a:solidFill>
              </a:rPr>
              <a:t>Xian</a:t>
            </a:r>
            <a:r>
              <a:rPr lang="en-GB" dirty="0" smtClean="0">
                <a:solidFill>
                  <a:schemeClr val="bg1"/>
                </a:solidFill>
              </a:rPr>
              <a:t> by Zhang’s troops and kept prisoner for </a:t>
            </a:r>
            <a:r>
              <a:rPr lang="en-GB" b="1" dirty="0" smtClean="0">
                <a:solidFill>
                  <a:srgbClr val="FF0000"/>
                </a:solidFill>
              </a:rPr>
              <a:t>2 weeks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He was eventually released when he agreed to form a 2</a:t>
            </a:r>
            <a:r>
              <a:rPr lang="en-GB" baseline="30000" dirty="0" smtClean="0">
                <a:solidFill>
                  <a:schemeClr val="bg1"/>
                </a:solidFill>
              </a:rPr>
              <a:t>nd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United Front </a:t>
            </a:r>
            <a:r>
              <a:rPr lang="en-GB" dirty="0" smtClean="0">
                <a:solidFill>
                  <a:schemeClr val="bg1"/>
                </a:solidFill>
              </a:rPr>
              <a:t>with the CCP against Japan. 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Russians government agreed to give </a:t>
            </a:r>
            <a:r>
              <a:rPr lang="en-GB" b="1" dirty="0" smtClean="0">
                <a:solidFill>
                  <a:srgbClr val="FF0000"/>
                </a:solidFill>
              </a:rPr>
              <a:t>military aid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xtimeline.com/__UserPic_Large/133979/evt111003191100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61" y="949004"/>
            <a:ext cx="4118056" cy="3344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f/fb/Xi_an_incident.JPG/800px-Xi_an_incid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60" y="4293096"/>
            <a:ext cx="4108540" cy="2542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4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benny\AppData\Local\Microsoft\Windows\Temporary Internet Files\Content.IE5\6MGP9FZX\MP90040647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07" y="0"/>
            <a:ext cx="5477331" cy="68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8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The Japanese Invasion of China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436096" cy="566124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Despite the </a:t>
            </a:r>
            <a:r>
              <a:rPr lang="en-GB" b="1" dirty="0" smtClean="0">
                <a:solidFill>
                  <a:srgbClr val="FF0000"/>
                </a:solidFill>
              </a:rPr>
              <a:t>United Front</a:t>
            </a:r>
            <a:r>
              <a:rPr lang="en-GB" dirty="0" smtClean="0">
                <a:solidFill>
                  <a:schemeClr val="bg1"/>
                </a:solidFill>
              </a:rPr>
              <a:t>, the well-equipped, modern Japanese armies </a:t>
            </a:r>
            <a:r>
              <a:rPr lang="en-GB" b="1" dirty="0" smtClean="0">
                <a:solidFill>
                  <a:srgbClr val="FF0000"/>
                </a:solidFill>
              </a:rPr>
              <a:t>swept south </a:t>
            </a:r>
            <a:r>
              <a:rPr lang="en-GB" dirty="0" smtClean="0">
                <a:solidFill>
                  <a:schemeClr val="bg1"/>
                </a:solidFill>
              </a:rPr>
              <a:t>into the rest of China.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In </a:t>
            </a:r>
            <a:r>
              <a:rPr lang="en-GB" b="1" dirty="0" smtClean="0">
                <a:solidFill>
                  <a:srgbClr val="FF0000"/>
                </a:solidFill>
              </a:rPr>
              <a:t>July 1937</a:t>
            </a:r>
            <a:r>
              <a:rPr lang="en-GB" dirty="0" smtClean="0">
                <a:solidFill>
                  <a:schemeClr val="bg1"/>
                </a:solidFill>
              </a:rPr>
              <a:t>, Japanese troops attacked Chinese troops at the </a:t>
            </a:r>
            <a:r>
              <a:rPr lang="en-GB" b="1" dirty="0" smtClean="0">
                <a:solidFill>
                  <a:srgbClr val="FF0000"/>
                </a:solidFill>
              </a:rPr>
              <a:t>Marco Polo Bridge</a:t>
            </a:r>
            <a:r>
              <a:rPr lang="en-GB" dirty="0" smtClean="0">
                <a:solidFill>
                  <a:schemeClr val="bg1"/>
                </a:solidFill>
              </a:rPr>
              <a:t>, near </a:t>
            </a:r>
            <a:r>
              <a:rPr lang="en-GB" b="1" dirty="0" smtClean="0">
                <a:solidFill>
                  <a:srgbClr val="FF0000"/>
                </a:solidFill>
              </a:rPr>
              <a:t>Peking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This was the start of a </a:t>
            </a:r>
            <a:r>
              <a:rPr lang="en-GB" b="1" dirty="0" smtClean="0">
                <a:solidFill>
                  <a:srgbClr val="FF0000"/>
                </a:solidFill>
              </a:rPr>
              <a:t>full scale war</a:t>
            </a:r>
            <a:r>
              <a:rPr lang="en-GB" dirty="0" smtClean="0">
                <a:solidFill>
                  <a:schemeClr val="bg1"/>
                </a:solidFill>
              </a:rPr>
              <a:t> which lasted until 1945.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upload.wikimedia.org/wikipedia/commons/thumb/e/e5/Lugou_battle.jpg/250px-Lugou_ba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980728"/>
            <a:ext cx="3751135" cy="3127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1.gstatic.com/images?q=tbn:ANd9GcSG_wSIUaor8KryAGcenHNRRMSH66wRJ5ZDyg5fnrOHI9mIwMRWsKkEkoV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108417"/>
            <a:ext cx="3751136" cy="2749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ttps://www2.bc.edu/~heineman/maps/china19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71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Chiang retreats to Sichuan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334000" cy="566124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By the start of </a:t>
            </a:r>
            <a:r>
              <a:rPr lang="en-GB" b="1" dirty="0" smtClean="0">
                <a:solidFill>
                  <a:srgbClr val="FF0000"/>
                </a:solidFill>
              </a:rPr>
              <a:t>1938</a:t>
            </a:r>
            <a:r>
              <a:rPr lang="en-GB" dirty="0" smtClean="0">
                <a:solidFill>
                  <a:schemeClr val="bg1"/>
                </a:solidFill>
              </a:rPr>
              <a:t> there were </a:t>
            </a:r>
            <a:r>
              <a:rPr lang="en-GB" b="1" dirty="0" smtClean="0">
                <a:solidFill>
                  <a:srgbClr val="FF0000"/>
                </a:solidFill>
              </a:rPr>
              <a:t>1 million Japanese troops </a:t>
            </a:r>
            <a:r>
              <a:rPr lang="en-GB" dirty="0" smtClean="0">
                <a:solidFill>
                  <a:schemeClr val="bg1"/>
                </a:solidFill>
              </a:rPr>
              <a:t>in China and by the end of the year Japan had occupied many of China’s </a:t>
            </a:r>
            <a:r>
              <a:rPr lang="en-GB" b="1" dirty="0" smtClean="0">
                <a:solidFill>
                  <a:srgbClr val="FF0000"/>
                </a:solidFill>
              </a:rPr>
              <a:t>ports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b="1" dirty="0" smtClean="0">
                <a:solidFill>
                  <a:srgbClr val="FF0000"/>
                </a:solidFill>
              </a:rPr>
              <a:t>industry</a:t>
            </a:r>
            <a:r>
              <a:rPr lang="en-GB" dirty="0" smtClean="0">
                <a:solidFill>
                  <a:schemeClr val="bg1"/>
                </a:solidFill>
              </a:rPr>
              <a:t> and </a:t>
            </a:r>
            <a:r>
              <a:rPr lang="en-GB" b="1" dirty="0" smtClean="0">
                <a:solidFill>
                  <a:srgbClr val="FF0000"/>
                </a:solidFill>
              </a:rPr>
              <a:t>commercial</a:t>
            </a:r>
            <a:r>
              <a:rPr lang="en-GB" dirty="0" smtClean="0">
                <a:solidFill>
                  <a:schemeClr val="bg1"/>
                </a:solidFill>
              </a:rPr>
              <a:t> centres.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mtClean="0">
                <a:solidFill>
                  <a:schemeClr val="bg1"/>
                </a:solidFill>
              </a:rPr>
              <a:t>Chiang </a:t>
            </a:r>
            <a:r>
              <a:rPr lang="en-GB" dirty="0" smtClean="0">
                <a:solidFill>
                  <a:schemeClr val="bg1"/>
                </a:solidFill>
              </a:rPr>
              <a:t>and the KMT </a:t>
            </a:r>
            <a:r>
              <a:rPr lang="en-GB" b="1" dirty="0" smtClean="0">
                <a:solidFill>
                  <a:srgbClr val="FF0000"/>
                </a:solidFill>
              </a:rPr>
              <a:t>retreated</a:t>
            </a:r>
            <a:r>
              <a:rPr lang="en-GB" dirty="0" smtClean="0">
                <a:solidFill>
                  <a:schemeClr val="bg1"/>
                </a:solidFill>
              </a:rPr>
              <a:t> to the mountains of </a:t>
            </a:r>
            <a:r>
              <a:rPr lang="en-GB" b="1" dirty="0" smtClean="0">
                <a:solidFill>
                  <a:srgbClr val="FF0000"/>
                </a:solidFill>
              </a:rPr>
              <a:t>Sichuan province</a:t>
            </a:r>
            <a:r>
              <a:rPr lang="en-GB" dirty="0" smtClean="0">
                <a:solidFill>
                  <a:schemeClr val="bg1"/>
                </a:solidFill>
              </a:rPr>
              <a:t>. By the start of WW2 in 1939, China had been </a:t>
            </a:r>
            <a:r>
              <a:rPr lang="en-GB" b="1" dirty="0" smtClean="0">
                <a:solidFill>
                  <a:srgbClr val="FF0000"/>
                </a:solidFill>
              </a:rPr>
              <a:t>virtually conquered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fourthmarineband.com/jia_china_inva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28" y="1052736"/>
            <a:ext cx="3700872" cy="2831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historynotes.info/wp-content/uploads/2012/11/Japanese-soldiers-in-Ch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28" y="3883903"/>
            <a:ext cx="3700872" cy="2940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578</Words>
  <Application>Microsoft Office PowerPoint</Application>
  <PresentationFormat>Presentación en pantalla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1_Office Theme</vt:lpstr>
      <vt:lpstr>2_Office Theme</vt:lpstr>
      <vt:lpstr>How did the Japanese invasion help strengthen the Communists?</vt:lpstr>
      <vt:lpstr>The Japanese Invasion of Manchuria</vt:lpstr>
      <vt:lpstr>Disease of the Soul?</vt:lpstr>
      <vt:lpstr>The Rise of Zhang Xueliang</vt:lpstr>
      <vt:lpstr>The Xi’an Incident &amp; United Front</vt:lpstr>
      <vt:lpstr>Presentación de PowerPoint</vt:lpstr>
      <vt:lpstr>The Japanese Invasion of China</vt:lpstr>
      <vt:lpstr>Presentación de PowerPoint</vt:lpstr>
      <vt:lpstr>Chiang retreats to Sichuan</vt:lpstr>
      <vt:lpstr>Presentación de PowerPoint</vt:lpstr>
      <vt:lpstr>WW2 in China 1939-1945</vt:lpstr>
      <vt:lpstr>The Limits of Empire</vt:lpstr>
      <vt:lpstr>The Outcome of the War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important was the ‘Long March’ to Mao’s eventual success?</dc:title>
  <dc:creator>benny</dc:creator>
  <cp:lastModifiedBy>Claire</cp:lastModifiedBy>
  <cp:revision>28</cp:revision>
  <dcterms:created xsi:type="dcterms:W3CDTF">2013-01-28T08:24:42Z</dcterms:created>
  <dcterms:modified xsi:type="dcterms:W3CDTF">2017-10-06T07:08:10Z</dcterms:modified>
</cp:coreProperties>
</file>