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6" r:id="rId3"/>
    <p:sldId id="271" r:id="rId4"/>
    <p:sldId id="275" r:id="rId5"/>
    <p:sldId id="274" r:id="rId6"/>
    <p:sldId id="273" r:id="rId7"/>
    <p:sldId id="272" r:id="rId8"/>
    <p:sldId id="270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9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6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9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7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3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4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2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1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6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3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3F26A-FEA7-424A-8670-FEF99082FE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5C49-4416-408A-A008-EDF3E071C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2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MKvxJ-Js3A" TargetMode="External"/><Relationship Id="rId2" Type="http://schemas.openxmlformats.org/officeDocument/2006/relationships/hyperlink" Target="http://abcnews.go.com/International/video/june-1989-tiananmen-square-massacre-4777320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9AvUuEPgv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73356"/>
          </a:xfrm>
        </p:spPr>
        <p:txBody>
          <a:bodyPr>
            <a:normAutofit/>
          </a:bodyPr>
          <a:lstStyle/>
          <a:p>
            <a:r>
              <a:rPr lang="en-GB" sz="4800" b="1" u="sng" dirty="0" smtClean="0">
                <a:solidFill>
                  <a:schemeClr val="bg1"/>
                </a:solidFill>
              </a:rPr>
              <a:t>Why was there a massacre in Tiananmen Square?</a:t>
            </a:r>
            <a:endParaRPr lang="en-GB" sz="4800" b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73357"/>
            <a:ext cx="9144000" cy="906607"/>
          </a:xfrm>
        </p:spPr>
        <p:txBody>
          <a:bodyPr>
            <a:no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</a:rPr>
              <a:t>L/O – To identify the key features and to analyse the reasons for the 1989 massacre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075"/>
            <a:ext cx="9144000" cy="426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20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77686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April 1989 – The Death of Hu </a:t>
            </a:r>
            <a:r>
              <a:rPr lang="en-GB" b="1" u="sng" dirty="0" err="1" smtClean="0">
                <a:solidFill>
                  <a:schemeClr val="bg1"/>
                </a:solidFill>
              </a:rPr>
              <a:t>Yaobang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57943"/>
            <a:ext cx="5573487" cy="5900057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Hu </a:t>
            </a:r>
            <a:r>
              <a:rPr lang="en-GB" dirty="0" err="1" smtClean="0">
                <a:solidFill>
                  <a:schemeClr val="bg1"/>
                </a:solidFill>
              </a:rPr>
              <a:t>Yaobang</a:t>
            </a:r>
            <a:r>
              <a:rPr lang="en-GB" dirty="0" smtClean="0">
                <a:solidFill>
                  <a:schemeClr val="bg1"/>
                </a:solidFill>
              </a:rPr>
              <a:t> died on 15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April. Hu had been </a:t>
            </a:r>
            <a:r>
              <a:rPr lang="en-GB" dirty="0" smtClean="0">
                <a:solidFill>
                  <a:srgbClr val="FFC000"/>
                </a:solidFill>
              </a:rPr>
              <a:t>sympathetic to the democracy movement </a:t>
            </a:r>
            <a:r>
              <a:rPr lang="en-GB" dirty="0" smtClean="0">
                <a:solidFill>
                  <a:schemeClr val="bg1"/>
                </a:solidFill>
              </a:rPr>
              <a:t>but had been </a:t>
            </a:r>
            <a:r>
              <a:rPr lang="en-GB" dirty="0" smtClean="0">
                <a:solidFill>
                  <a:srgbClr val="FF0000"/>
                </a:solidFill>
              </a:rPr>
              <a:t>removed in January 1987 </a:t>
            </a:r>
            <a:r>
              <a:rPr lang="en-GB" dirty="0" smtClean="0">
                <a:solidFill>
                  <a:schemeClr val="bg1"/>
                </a:solidFill>
              </a:rPr>
              <a:t>for supporting student protests.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Hu </a:t>
            </a:r>
            <a:r>
              <a:rPr lang="en-GB" dirty="0" smtClean="0">
                <a:solidFill>
                  <a:srgbClr val="FFC000"/>
                </a:solidFill>
              </a:rPr>
              <a:t>supported Deng’s reforms </a:t>
            </a:r>
            <a:r>
              <a:rPr lang="en-GB" dirty="0" smtClean="0">
                <a:solidFill>
                  <a:schemeClr val="bg1"/>
                </a:solidFill>
              </a:rPr>
              <a:t>but </a:t>
            </a:r>
            <a:r>
              <a:rPr lang="en-GB" dirty="0" smtClean="0">
                <a:solidFill>
                  <a:srgbClr val="FF0000"/>
                </a:solidFill>
              </a:rPr>
              <a:t>Party Elders</a:t>
            </a:r>
            <a:r>
              <a:rPr lang="en-GB" dirty="0" smtClean="0">
                <a:solidFill>
                  <a:schemeClr val="bg1"/>
                </a:solidFill>
              </a:rPr>
              <a:t>, opposed to reforms, blamed him for the protests.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He had been </a:t>
            </a:r>
            <a:r>
              <a:rPr lang="en-GB" dirty="0" smtClean="0">
                <a:solidFill>
                  <a:srgbClr val="FF0000"/>
                </a:solidFill>
              </a:rPr>
              <a:t>treated harshly </a:t>
            </a:r>
            <a:r>
              <a:rPr lang="en-GB" dirty="0" smtClean="0">
                <a:solidFill>
                  <a:schemeClr val="bg1"/>
                </a:solidFill>
              </a:rPr>
              <a:t>and died from a heart attack. Large crowds gathered in Tiananmen Square for his memorial service.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95" y="1077687"/>
            <a:ext cx="2523397" cy="3221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54" y="3493523"/>
            <a:ext cx="2558172" cy="325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6770" y="916513"/>
            <a:ext cx="5204914" cy="58293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Hu was remembered for his liberal political opinions. He was one of the first Chinese officials to abandon Mao suits in favour of Western business suits. 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When asked which of Mao Zedong’s theories were desirable for modern China, he replied, “</a:t>
            </a:r>
            <a:r>
              <a:rPr lang="en-GB" sz="3200" i="1" dirty="0" smtClean="0"/>
              <a:t>I think, none</a:t>
            </a:r>
            <a:r>
              <a:rPr lang="en-GB" sz="3200" dirty="0" smtClean="0"/>
              <a:t>”.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296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77686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April 1989 – The Death of Hu </a:t>
            </a:r>
            <a:r>
              <a:rPr lang="en-GB" b="1" u="sng" dirty="0" err="1" smtClean="0">
                <a:solidFill>
                  <a:schemeClr val="bg1"/>
                </a:solidFill>
              </a:rPr>
              <a:t>Yaobang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7943"/>
            <a:ext cx="5910944" cy="590005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 Students tried to give a </a:t>
            </a:r>
            <a:r>
              <a:rPr lang="en-GB" dirty="0">
                <a:solidFill>
                  <a:srgbClr val="FF0000"/>
                </a:solidFill>
              </a:rPr>
              <a:t>petition</a:t>
            </a:r>
            <a:r>
              <a:rPr lang="en-GB" dirty="0">
                <a:solidFill>
                  <a:schemeClr val="bg1"/>
                </a:solidFill>
              </a:rPr>
              <a:t> to the </a:t>
            </a:r>
            <a:r>
              <a:rPr lang="en-GB" dirty="0">
                <a:solidFill>
                  <a:srgbClr val="FF0000"/>
                </a:solidFill>
              </a:rPr>
              <a:t>Premier Li </a:t>
            </a:r>
            <a:r>
              <a:rPr lang="en-GB" dirty="0" err="1">
                <a:solidFill>
                  <a:srgbClr val="FF0000"/>
                </a:solidFill>
              </a:rPr>
              <a:t>Peng</a:t>
            </a:r>
            <a:r>
              <a:rPr lang="en-GB" dirty="0">
                <a:solidFill>
                  <a:schemeClr val="bg1"/>
                </a:solidFill>
              </a:rPr>
              <a:t>, but Li refused to accept the petition which sparked off a series of sit-ins and boycotts of university classes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Students from </a:t>
            </a:r>
            <a:r>
              <a:rPr lang="en-GB" dirty="0" smtClean="0">
                <a:solidFill>
                  <a:srgbClr val="FF0000"/>
                </a:solidFill>
              </a:rPr>
              <a:t>40 universities </a:t>
            </a:r>
            <a:r>
              <a:rPr lang="en-GB" dirty="0" smtClean="0">
                <a:solidFill>
                  <a:schemeClr val="bg1"/>
                </a:solidFill>
              </a:rPr>
              <a:t>joined their fellow students in Tiananmen Square. Over </a:t>
            </a:r>
            <a:r>
              <a:rPr lang="en-GB" dirty="0" smtClean="0">
                <a:solidFill>
                  <a:srgbClr val="FF0000"/>
                </a:solidFill>
              </a:rPr>
              <a:t>100,000 students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Transport workers showed their support by allowing the students to </a:t>
            </a:r>
            <a:r>
              <a:rPr lang="en-GB" dirty="0" smtClean="0">
                <a:solidFill>
                  <a:srgbClr val="FF0000"/>
                </a:solidFill>
              </a:rPr>
              <a:t>travel free </a:t>
            </a:r>
            <a:r>
              <a:rPr lang="en-GB" dirty="0" smtClean="0">
                <a:solidFill>
                  <a:schemeClr val="bg1"/>
                </a:solidFill>
              </a:rPr>
              <a:t>to Beijing.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5" y="1077686"/>
            <a:ext cx="3016106" cy="320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8" y="4406910"/>
            <a:ext cx="3643952" cy="245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028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77686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May 1989 – Hunger Strike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57943"/>
            <a:ext cx="6728347" cy="5900057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By the second week of May, a group of </a:t>
            </a:r>
            <a:r>
              <a:rPr lang="en-GB" dirty="0" smtClean="0">
                <a:solidFill>
                  <a:srgbClr val="FF0000"/>
                </a:solidFill>
              </a:rPr>
              <a:t>300 students</a:t>
            </a:r>
            <a:r>
              <a:rPr lang="en-GB" dirty="0" smtClean="0">
                <a:solidFill>
                  <a:schemeClr val="bg1"/>
                </a:solidFill>
              </a:rPr>
              <a:t> had gone on </a:t>
            </a:r>
            <a:r>
              <a:rPr lang="en-GB" dirty="0" smtClean="0">
                <a:solidFill>
                  <a:srgbClr val="FF0000"/>
                </a:solidFill>
              </a:rPr>
              <a:t>hunger strike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government made contact urging them to </a:t>
            </a:r>
            <a:r>
              <a:rPr lang="en-GB" dirty="0" smtClean="0">
                <a:solidFill>
                  <a:srgbClr val="FF0000"/>
                </a:solidFill>
              </a:rPr>
              <a:t>call it off</a:t>
            </a:r>
            <a:r>
              <a:rPr lang="en-GB" dirty="0" smtClean="0">
                <a:solidFill>
                  <a:schemeClr val="bg1"/>
                </a:solidFill>
              </a:rPr>
              <a:t>. They refused because: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They were achieving </a:t>
            </a:r>
            <a:r>
              <a:rPr lang="en-GB" dirty="0" smtClean="0">
                <a:solidFill>
                  <a:srgbClr val="FF0000"/>
                </a:solidFill>
              </a:rPr>
              <a:t>world wide publicity </a:t>
            </a:r>
            <a:r>
              <a:rPr lang="en-GB" dirty="0" smtClean="0">
                <a:solidFill>
                  <a:schemeClr val="bg1"/>
                </a:solidFill>
              </a:rPr>
              <a:t>with camera crews and journalists from every continent reporting events.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Gorbachev was due to visit Beijing. He was very popular because of his reforms in the Soviet Union. Students were convinced that the authorities </a:t>
            </a:r>
            <a:r>
              <a:rPr lang="en-GB" dirty="0" smtClean="0">
                <a:solidFill>
                  <a:srgbClr val="FF0000"/>
                </a:solidFill>
              </a:rPr>
              <a:t>would not dare crush </a:t>
            </a:r>
            <a:r>
              <a:rPr lang="en-GB" dirty="0" smtClean="0">
                <a:solidFill>
                  <a:schemeClr val="bg1"/>
                </a:solidFill>
              </a:rPr>
              <a:t>the demonstrations during his visit.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6" y="0"/>
            <a:ext cx="2415654" cy="152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6" y="1528199"/>
            <a:ext cx="2415654" cy="288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7" y="4417321"/>
            <a:ext cx="2415654" cy="244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50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77686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May 19</a:t>
            </a:r>
            <a:r>
              <a:rPr lang="en-GB" b="1" u="sng" baseline="30000" dirty="0" smtClean="0">
                <a:solidFill>
                  <a:schemeClr val="bg1"/>
                </a:solidFill>
              </a:rPr>
              <a:t>th</a:t>
            </a:r>
            <a:r>
              <a:rPr lang="en-GB" b="1" u="sng" dirty="0" smtClean="0">
                <a:solidFill>
                  <a:schemeClr val="bg1"/>
                </a:solidFill>
              </a:rPr>
              <a:t> 1989 – Zhao </a:t>
            </a:r>
            <a:r>
              <a:rPr lang="en-GB" b="1" u="sng" dirty="0" err="1" smtClean="0">
                <a:solidFill>
                  <a:schemeClr val="bg1"/>
                </a:solidFill>
              </a:rPr>
              <a:t>Ziyang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57943"/>
            <a:ext cx="6728347" cy="590005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On the 6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day of the hunger strike, </a:t>
            </a:r>
            <a:r>
              <a:rPr lang="en-GB" dirty="0" smtClean="0">
                <a:solidFill>
                  <a:srgbClr val="FF0000"/>
                </a:solidFill>
              </a:rPr>
              <a:t>Zhao </a:t>
            </a:r>
            <a:r>
              <a:rPr lang="en-GB" dirty="0" err="1" smtClean="0">
                <a:solidFill>
                  <a:srgbClr val="FF0000"/>
                </a:solidFill>
              </a:rPr>
              <a:t>Ziyang</a:t>
            </a:r>
            <a:r>
              <a:rPr lang="en-GB" dirty="0" smtClean="0">
                <a:solidFill>
                  <a:schemeClr val="bg1"/>
                </a:solidFill>
              </a:rPr>
              <a:t> asked the students to end the hunger strike. In tears, he promised that the issues over which they were protesting </a:t>
            </a:r>
            <a:r>
              <a:rPr lang="en-GB" dirty="0" smtClean="0">
                <a:solidFill>
                  <a:srgbClr val="FF0000"/>
                </a:solidFill>
              </a:rPr>
              <a:t>would be </a:t>
            </a:r>
            <a:r>
              <a:rPr lang="en-GB" dirty="0" smtClean="0">
                <a:solidFill>
                  <a:schemeClr val="bg1"/>
                </a:solidFill>
              </a:rPr>
              <a:t>resolved.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That same evening Zhao was </a:t>
            </a:r>
            <a:r>
              <a:rPr lang="en-GB" dirty="0" smtClean="0">
                <a:solidFill>
                  <a:srgbClr val="FF0000"/>
                </a:solidFill>
              </a:rPr>
              <a:t>dismissed </a:t>
            </a:r>
            <a:r>
              <a:rPr lang="en-GB" dirty="0" smtClean="0">
                <a:solidFill>
                  <a:schemeClr val="bg1"/>
                </a:solidFill>
              </a:rPr>
              <a:t>from his post. Deng had decided that the demonstrations would be </a:t>
            </a:r>
            <a:r>
              <a:rPr lang="en-GB" dirty="0" smtClean="0">
                <a:solidFill>
                  <a:srgbClr val="FF0000"/>
                </a:solidFill>
              </a:rPr>
              <a:t>ended by force </a:t>
            </a:r>
            <a:r>
              <a:rPr lang="en-GB" dirty="0" smtClean="0">
                <a:solidFill>
                  <a:schemeClr val="bg1"/>
                </a:solidFill>
              </a:rPr>
              <a:t>and introduced </a:t>
            </a:r>
            <a:r>
              <a:rPr lang="en-GB" dirty="0" smtClean="0">
                <a:solidFill>
                  <a:srgbClr val="FF0000"/>
                </a:solidFill>
              </a:rPr>
              <a:t>martial law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However, then the students voted to end the hunger strike but </a:t>
            </a:r>
            <a:r>
              <a:rPr lang="en-GB" dirty="0" smtClean="0">
                <a:solidFill>
                  <a:srgbClr val="FF0000"/>
                </a:solidFill>
              </a:rPr>
              <a:t>continue the protests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14" y="40142"/>
            <a:ext cx="2601686" cy="199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14" y="2075770"/>
            <a:ext cx="2601686" cy="212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66" y="3630304"/>
            <a:ext cx="2051982" cy="31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77686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May 1989 – Further Support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7943"/>
            <a:ext cx="5693230" cy="590005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When news broke of the decision to continue, thousands who had earlier given up, </a:t>
            </a:r>
            <a:r>
              <a:rPr lang="en-GB" dirty="0" smtClean="0">
                <a:solidFill>
                  <a:srgbClr val="FF0000"/>
                </a:solidFill>
              </a:rPr>
              <a:t>returned </a:t>
            </a:r>
            <a:r>
              <a:rPr lang="en-GB" dirty="0" smtClean="0">
                <a:solidFill>
                  <a:schemeClr val="bg1"/>
                </a:solidFill>
              </a:rPr>
              <a:t>to the Square.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This included many residents of Beijing who </a:t>
            </a:r>
            <a:r>
              <a:rPr lang="en-GB" dirty="0" smtClean="0">
                <a:solidFill>
                  <a:srgbClr val="FF0000"/>
                </a:solidFill>
              </a:rPr>
              <a:t>blocked the roads </a:t>
            </a:r>
            <a:r>
              <a:rPr lang="en-GB" dirty="0" smtClean="0">
                <a:solidFill>
                  <a:schemeClr val="bg1"/>
                </a:solidFill>
              </a:rPr>
              <a:t>and avenues leading to Tiananmen Square to </a:t>
            </a:r>
            <a:r>
              <a:rPr lang="en-GB" dirty="0" smtClean="0">
                <a:solidFill>
                  <a:srgbClr val="FF0000"/>
                </a:solidFill>
              </a:rPr>
              <a:t>prevent the troops </a:t>
            </a:r>
            <a:r>
              <a:rPr lang="en-GB" dirty="0" smtClean="0">
                <a:solidFill>
                  <a:schemeClr val="bg1"/>
                </a:solidFill>
              </a:rPr>
              <a:t>from imposing martial law.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troops were </a:t>
            </a:r>
            <a:r>
              <a:rPr lang="en-GB" dirty="0" smtClean="0">
                <a:solidFill>
                  <a:srgbClr val="FF0000"/>
                </a:solidFill>
              </a:rPr>
              <a:t>withdrawn</a:t>
            </a:r>
            <a:r>
              <a:rPr lang="en-GB" dirty="0" smtClean="0">
                <a:solidFill>
                  <a:schemeClr val="bg1"/>
                </a:solidFill>
              </a:rPr>
              <a:t> to the outskirts of Beijing.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897664"/>
            <a:ext cx="3562067" cy="1730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8" y="4572879"/>
            <a:ext cx="3698542" cy="224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8" y="2688609"/>
            <a:ext cx="3698541" cy="188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65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77686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Early June 1989 – Troops move in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57943"/>
            <a:ext cx="4876801" cy="590005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Deng was now </a:t>
            </a:r>
            <a:r>
              <a:rPr lang="en-GB" dirty="0" smtClean="0">
                <a:solidFill>
                  <a:srgbClr val="FF0000"/>
                </a:solidFill>
              </a:rPr>
              <a:t>more determined</a:t>
            </a:r>
            <a:r>
              <a:rPr lang="en-GB" dirty="0" smtClean="0">
                <a:solidFill>
                  <a:schemeClr val="bg1"/>
                </a:solidFill>
              </a:rPr>
              <a:t> than ever to end the protests. Crack troops, led by specially appointed commanders, advanced on Beijing.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By 2</a:t>
            </a:r>
            <a:r>
              <a:rPr lang="en-GB" baseline="30000" dirty="0" smtClean="0">
                <a:solidFill>
                  <a:schemeClr val="bg1"/>
                </a:solidFill>
              </a:rPr>
              <a:t>nd</a:t>
            </a:r>
            <a:r>
              <a:rPr lang="en-GB" dirty="0" smtClean="0">
                <a:solidFill>
                  <a:schemeClr val="bg1"/>
                </a:solidFill>
              </a:rPr>
              <a:t> June, </a:t>
            </a:r>
            <a:r>
              <a:rPr lang="en-GB" dirty="0" smtClean="0">
                <a:solidFill>
                  <a:srgbClr val="FF0000"/>
                </a:solidFill>
              </a:rPr>
              <a:t>350,000 PLA soldiers</a:t>
            </a:r>
            <a:r>
              <a:rPr lang="en-GB" dirty="0" smtClean="0">
                <a:solidFill>
                  <a:schemeClr val="bg1"/>
                </a:solidFill>
              </a:rPr>
              <a:t> surrounded Tiananmen Square and controlled the routes leading to it, </a:t>
            </a:r>
            <a:r>
              <a:rPr lang="en-GB" dirty="0" smtClean="0">
                <a:solidFill>
                  <a:srgbClr val="FF0000"/>
                </a:solidFill>
              </a:rPr>
              <a:t>ignoring </a:t>
            </a:r>
            <a:r>
              <a:rPr lang="en-GB" dirty="0" smtClean="0">
                <a:solidFill>
                  <a:schemeClr val="bg1"/>
                </a:solidFill>
              </a:rPr>
              <a:t>the protests of the local people.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400" y="4530571"/>
            <a:ext cx="3810000" cy="2133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Deng initially tolerated free speech in the early 1980s. Why do you think he was determined to now use force against the protesters?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56" y="1042180"/>
            <a:ext cx="4305414" cy="322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95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77686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3/4</a:t>
            </a:r>
            <a:r>
              <a:rPr lang="en-GB" b="1" u="sng" baseline="30000" dirty="0" smtClean="0">
                <a:solidFill>
                  <a:schemeClr val="bg1"/>
                </a:solidFill>
              </a:rPr>
              <a:t>th</a:t>
            </a:r>
            <a:r>
              <a:rPr lang="en-GB" b="1" u="sng" dirty="0" smtClean="0">
                <a:solidFill>
                  <a:schemeClr val="bg1"/>
                </a:solidFill>
              </a:rPr>
              <a:t> June 1989 – The Massacre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57943"/>
            <a:ext cx="6411687" cy="5900057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PLA commanders described the action as a ‘</a:t>
            </a:r>
            <a:r>
              <a:rPr lang="en-GB" dirty="0" smtClean="0">
                <a:solidFill>
                  <a:srgbClr val="FF0000"/>
                </a:solidFill>
              </a:rPr>
              <a:t>full military campaign</a:t>
            </a:r>
            <a:r>
              <a:rPr lang="en-GB" dirty="0" smtClean="0">
                <a:solidFill>
                  <a:schemeClr val="bg1"/>
                </a:solidFill>
              </a:rPr>
              <a:t>’ to overcome the resistance of ‘</a:t>
            </a:r>
            <a:r>
              <a:rPr lang="en-GB" dirty="0" smtClean="0">
                <a:solidFill>
                  <a:srgbClr val="FF0000"/>
                </a:solidFill>
              </a:rPr>
              <a:t>rebels</a:t>
            </a:r>
            <a:r>
              <a:rPr lang="en-GB" dirty="0" smtClean="0">
                <a:solidFill>
                  <a:schemeClr val="bg1"/>
                </a:solidFill>
              </a:rPr>
              <a:t>’ and recapture the Square. The troops were told to reclaim the Square </a:t>
            </a:r>
            <a:r>
              <a:rPr lang="en-GB" dirty="0" smtClean="0">
                <a:solidFill>
                  <a:srgbClr val="FF0000"/>
                </a:solidFill>
              </a:rPr>
              <a:t>at all costs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At 10pm on the night of the 3</a:t>
            </a:r>
            <a:r>
              <a:rPr lang="en-GB" baseline="30000" dirty="0" smtClean="0">
                <a:solidFill>
                  <a:schemeClr val="bg1"/>
                </a:solidFill>
              </a:rPr>
              <a:t>rd</a:t>
            </a:r>
            <a:r>
              <a:rPr lang="en-GB" dirty="0" smtClean="0">
                <a:solidFill>
                  <a:schemeClr val="bg1"/>
                </a:solidFill>
              </a:rPr>
              <a:t> June, </a:t>
            </a:r>
            <a:r>
              <a:rPr lang="en-GB" dirty="0" smtClean="0">
                <a:solidFill>
                  <a:srgbClr val="FF0000"/>
                </a:solidFill>
              </a:rPr>
              <a:t>shots were fired</a:t>
            </a:r>
            <a:r>
              <a:rPr lang="en-GB" dirty="0" smtClean="0">
                <a:solidFill>
                  <a:schemeClr val="bg1"/>
                </a:solidFill>
              </a:rPr>
              <a:t> at protesters. By midday on the 4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, the </a:t>
            </a:r>
            <a:r>
              <a:rPr lang="en-GB" dirty="0" smtClean="0">
                <a:solidFill>
                  <a:srgbClr val="FF0000"/>
                </a:solidFill>
              </a:rPr>
              <a:t>occupation was over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Students were marched away and </a:t>
            </a:r>
            <a:r>
              <a:rPr lang="en-GB" dirty="0" smtClean="0">
                <a:solidFill>
                  <a:srgbClr val="FFC000"/>
                </a:solidFill>
              </a:rPr>
              <a:t>imprisoned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GB" dirty="0" smtClean="0">
                <a:solidFill>
                  <a:srgbClr val="FFC000"/>
                </a:solidFill>
              </a:rPr>
              <a:t>Unknown</a:t>
            </a:r>
            <a:r>
              <a:rPr lang="en-GB" dirty="0" smtClean="0">
                <a:solidFill>
                  <a:schemeClr val="bg1"/>
                </a:solidFill>
              </a:rPr>
              <a:t> number of casualties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The government imposed a </a:t>
            </a:r>
            <a:r>
              <a:rPr lang="en-GB" dirty="0" smtClean="0">
                <a:solidFill>
                  <a:srgbClr val="FFC000"/>
                </a:solidFill>
              </a:rPr>
              <a:t>news blackout </a:t>
            </a:r>
            <a:r>
              <a:rPr lang="en-GB" dirty="0" smtClean="0">
                <a:solidFill>
                  <a:schemeClr val="bg1"/>
                </a:solidFill>
              </a:rPr>
              <a:t>but information about the massacre leaked out.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6" y="1077687"/>
            <a:ext cx="2622876" cy="5197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78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77686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Why was the massacre carried out?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7943"/>
            <a:ext cx="5617030" cy="5900057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Deng </a:t>
            </a:r>
            <a:r>
              <a:rPr lang="en-GB" dirty="0" smtClean="0">
                <a:solidFill>
                  <a:srgbClr val="FF0000"/>
                </a:solidFill>
              </a:rPr>
              <a:t>could have </a:t>
            </a:r>
            <a:r>
              <a:rPr lang="en-GB" dirty="0" smtClean="0">
                <a:solidFill>
                  <a:schemeClr val="bg1"/>
                </a:solidFill>
              </a:rPr>
              <a:t>used riot police, water cannons and tear gas to disperse the protesters.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students were unarmed and not fully united and determined. However, Deng </a:t>
            </a:r>
            <a:r>
              <a:rPr lang="en-GB" dirty="0" smtClean="0">
                <a:solidFill>
                  <a:srgbClr val="FF0000"/>
                </a:solidFill>
              </a:rPr>
              <a:t>seems to have wanted </a:t>
            </a:r>
            <a:r>
              <a:rPr lang="en-GB" dirty="0" smtClean="0">
                <a:solidFill>
                  <a:schemeClr val="bg1"/>
                </a:solidFill>
              </a:rPr>
              <a:t>a violent end to the protest.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massacre was in the Chinese tradition of crushing opposition by the </a:t>
            </a:r>
            <a:r>
              <a:rPr lang="en-GB" dirty="0" smtClean="0">
                <a:solidFill>
                  <a:srgbClr val="FF0000"/>
                </a:solidFill>
              </a:rPr>
              <a:t>severest means</a:t>
            </a:r>
            <a:r>
              <a:rPr lang="en-GB" dirty="0" smtClean="0">
                <a:solidFill>
                  <a:schemeClr val="bg1"/>
                </a:solidFill>
              </a:rPr>
              <a:t> in order to </a:t>
            </a:r>
            <a:r>
              <a:rPr lang="en-GB" dirty="0" smtClean="0">
                <a:solidFill>
                  <a:srgbClr val="FF0000"/>
                </a:solidFill>
              </a:rPr>
              <a:t>act as a deterrent </a:t>
            </a:r>
            <a:r>
              <a:rPr lang="en-GB" dirty="0" smtClean="0">
                <a:solidFill>
                  <a:schemeClr val="bg1"/>
                </a:solidFill>
              </a:rPr>
              <a:t>as well as highlighting that this opposition was </a:t>
            </a:r>
            <a:r>
              <a:rPr lang="en-GB" dirty="0" smtClean="0">
                <a:solidFill>
                  <a:srgbClr val="FF0000"/>
                </a:solidFill>
              </a:rPr>
              <a:t>illegitimate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1" y="957943"/>
            <a:ext cx="3862316" cy="257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46" y="3907971"/>
            <a:ext cx="3606481" cy="275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4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77686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Why was the massacre carried out?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57943"/>
            <a:ext cx="6196085" cy="590005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use of tanks and bullets was to show the Chinese people the </a:t>
            </a:r>
            <a:r>
              <a:rPr lang="en-GB" dirty="0" smtClean="0">
                <a:solidFill>
                  <a:srgbClr val="FF0000"/>
                </a:solidFill>
              </a:rPr>
              <a:t>determination of the government </a:t>
            </a:r>
            <a:r>
              <a:rPr lang="en-GB" dirty="0" smtClean="0">
                <a:solidFill>
                  <a:schemeClr val="bg1"/>
                </a:solidFill>
              </a:rPr>
              <a:t>not to tolerate opposition.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There are other explanations for the severity of Deng’s actions: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The Chinese government insisted the students </a:t>
            </a:r>
            <a:r>
              <a:rPr lang="en-GB" dirty="0" smtClean="0">
                <a:solidFill>
                  <a:srgbClr val="FFC000"/>
                </a:solidFill>
              </a:rPr>
              <a:t>had foreign support </a:t>
            </a:r>
            <a:r>
              <a:rPr lang="en-GB" dirty="0" smtClean="0">
                <a:solidFill>
                  <a:schemeClr val="bg1"/>
                </a:solidFill>
              </a:rPr>
              <a:t>and were trying to </a:t>
            </a:r>
            <a:r>
              <a:rPr lang="en-GB" dirty="0" smtClean="0">
                <a:solidFill>
                  <a:srgbClr val="FFC000"/>
                </a:solidFill>
              </a:rPr>
              <a:t>undo the communist revolution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Deng saw the student movement as a </a:t>
            </a:r>
            <a:r>
              <a:rPr lang="en-GB" dirty="0" smtClean="0">
                <a:solidFill>
                  <a:srgbClr val="FFC000"/>
                </a:solidFill>
              </a:rPr>
              <a:t>genuine threat </a:t>
            </a:r>
            <a:r>
              <a:rPr lang="en-GB" dirty="0" smtClean="0">
                <a:solidFill>
                  <a:schemeClr val="bg1"/>
                </a:solidFill>
              </a:rPr>
              <a:t>to his leadership.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C000"/>
                </a:solidFill>
              </a:rPr>
              <a:t>Power struggle </a:t>
            </a:r>
            <a:r>
              <a:rPr lang="en-GB" dirty="0" smtClean="0">
                <a:solidFill>
                  <a:schemeClr val="bg1"/>
                </a:solidFill>
              </a:rPr>
              <a:t>to replace Deng between </a:t>
            </a:r>
            <a:r>
              <a:rPr lang="en-GB" dirty="0" smtClean="0">
                <a:solidFill>
                  <a:srgbClr val="00B0F0"/>
                </a:solidFill>
              </a:rPr>
              <a:t>Zhao </a:t>
            </a:r>
            <a:r>
              <a:rPr lang="en-GB" dirty="0" err="1" smtClean="0">
                <a:solidFill>
                  <a:srgbClr val="00B0F0"/>
                </a:solidFill>
              </a:rPr>
              <a:t>Ziyang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dirty="0" smtClean="0">
                <a:solidFill>
                  <a:srgbClr val="00B0F0"/>
                </a:solidFill>
              </a:rPr>
              <a:t>Li </a:t>
            </a:r>
            <a:r>
              <a:rPr lang="en-GB" dirty="0" err="1" smtClean="0">
                <a:solidFill>
                  <a:srgbClr val="00B0F0"/>
                </a:solidFill>
              </a:rPr>
              <a:t>Peng</a:t>
            </a:r>
            <a:r>
              <a:rPr lang="en-GB" dirty="0" smtClean="0">
                <a:solidFill>
                  <a:schemeClr val="bg1"/>
                </a:solidFill>
              </a:rPr>
              <a:t>. Li </a:t>
            </a:r>
            <a:r>
              <a:rPr lang="en-GB" dirty="0" err="1" smtClean="0">
                <a:solidFill>
                  <a:schemeClr val="bg1"/>
                </a:solidFill>
              </a:rPr>
              <a:t>Peng</a:t>
            </a:r>
            <a:r>
              <a:rPr lang="en-GB" dirty="0" smtClean="0">
                <a:solidFill>
                  <a:schemeClr val="bg1"/>
                </a:solidFill>
              </a:rPr>
              <a:t> encouraged force against the students, hoping to gain Deng’s support.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13" y="945108"/>
            <a:ext cx="2831327" cy="218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40" y="3138985"/>
            <a:ext cx="2499274" cy="351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232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77686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Results of the Massacre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7943"/>
            <a:ext cx="6802792" cy="5900057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Demonstrators were rounded up and </a:t>
            </a:r>
            <a:r>
              <a:rPr lang="en-GB" dirty="0" smtClean="0">
                <a:solidFill>
                  <a:srgbClr val="FF0000"/>
                </a:solidFill>
              </a:rPr>
              <a:t>imprisoned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CCP officials who had supported the Democracy Movement were </a:t>
            </a:r>
            <a:r>
              <a:rPr lang="en-GB" dirty="0" smtClean="0">
                <a:solidFill>
                  <a:srgbClr val="FF0000"/>
                </a:solidFill>
              </a:rPr>
              <a:t>dismissed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>
                <a:solidFill>
                  <a:srgbClr val="FF0000"/>
                </a:solidFill>
              </a:rPr>
              <a:t>Zhao </a:t>
            </a:r>
            <a:r>
              <a:rPr lang="en-GB" dirty="0" err="1" smtClean="0">
                <a:solidFill>
                  <a:srgbClr val="FF0000"/>
                </a:solidFill>
              </a:rPr>
              <a:t>Ziyang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was imprisoned for 15 years and died in 2005. He remains censored in China. Details of </a:t>
            </a:r>
            <a:r>
              <a:rPr lang="en-GB" dirty="0" smtClean="0">
                <a:solidFill>
                  <a:srgbClr val="FF0000"/>
                </a:solidFill>
              </a:rPr>
              <a:t>Hu </a:t>
            </a:r>
            <a:r>
              <a:rPr lang="en-GB" dirty="0" err="1" smtClean="0">
                <a:solidFill>
                  <a:srgbClr val="FF0000"/>
                </a:solidFill>
              </a:rPr>
              <a:t>Yaobang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was censored until 2005.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Those who opposed demonstrations were </a:t>
            </a:r>
            <a:r>
              <a:rPr lang="en-GB" dirty="0" smtClean="0">
                <a:solidFill>
                  <a:srgbClr val="FF0000"/>
                </a:solidFill>
              </a:rPr>
              <a:t>promoted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 smtClean="0">
                <a:solidFill>
                  <a:srgbClr val="FF0000"/>
                </a:solidFill>
              </a:rPr>
              <a:t>Li </a:t>
            </a:r>
            <a:r>
              <a:rPr lang="en-GB" dirty="0" err="1" smtClean="0">
                <a:solidFill>
                  <a:srgbClr val="FF0000"/>
                </a:solidFill>
              </a:rPr>
              <a:t>Peng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remained a powerful politician. </a:t>
            </a:r>
            <a:r>
              <a:rPr lang="en-GB" dirty="0" smtClean="0">
                <a:solidFill>
                  <a:srgbClr val="FF0000"/>
                </a:solidFill>
              </a:rPr>
              <a:t>Jiang </a:t>
            </a:r>
            <a:r>
              <a:rPr lang="en-GB" dirty="0" err="1" smtClean="0">
                <a:solidFill>
                  <a:srgbClr val="FF0000"/>
                </a:solidFill>
              </a:rPr>
              <a:t>Zemin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replaced Zhao </a:t>
            </a:r>
            <a:r>
              <a:rPr lang="en-GB" dirty="0" err="1" smtClean="0">
                <a:solidFill>
                  <a:schemeClr val="bg1"/>
                </a:solidFill>
              </a:rPr>
              <a:t>Ziyang</a:t>
            </a:r>
            <a:r>
              <a:rPr lang="en-GB" dirty="0" smtClean="0">
                <a:solidFill>
                  <a:schemeClr val="bg1"/>
                </a:solidFill>
              </a:rPr>
              <a:t> as General Secretary.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9" y="0"/>
            <a:ext cx="2674961" cy="3223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92" y="3411250"/>
            <a:ext cx="2341208" cy="296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8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066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77686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Results of the Massacre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7943"/>
            <a:ext cx="6455391" cy="590005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massacre and promotion of economic conservatives like </a:t>
            </a:r>
            <a:r>
              <a:rPr lang="en-GB" dirty="0" smtClean="0">
                <a:solidFill>
                  <a:srgbClr val="FF0000"/>
                </a:solidFill>
              </a:rPr>
              <a:t>Li </a:t>
            </a:r>
            <a:r>
              <a:rPr lang="en-GB" dirty="0" err="1" smtClean="0">
                <a:solidFill>
                  <a:srgbClr val="FF0000"/>
                </a:solidFill>
              </a:rPr>
              <a:t>Peng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meant that economic change </a:t>
            </a:r>
            <a:r>
              <a:rPr lang="en-GB" dirty="0" smtClean="0">
                <a:solidFill>
                  <a:srgbClr val="FF0000"/>
                </a:solidFill>
              </a:rPr>
              <a:t>was slowed </a:t>
            </a:r>
            <a:r>
              <a:rPr lang="en-GB" dirty="0" smtClean="0">
                <a:solidFill>
                  <a:schemeClr val="bg1"/>
                </a:solidFill>
              </a:rPr>
              <a:t>and market reforms delayed until 1992.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Chinese authorities announced that </a:t>
            </a:r>
            <a:r>
              <a:rPr lang="en-GB" dirty="0" smtClean="0">
                <a:solidFill>
                  <a:srgbClr val="FF0000"/>
                </a:solidFill>
              </a:rPr>
              <a:t>23 students </a:t>
            </a:r>
            <a:r>
              <a:rPr lang="en-GB" dirty="0" smtClean="0">
                <a:solidFill>
                  <a:schemeClr val="bg1"/>
                </a:solidFill>
              </a:rPr>
              <a:t>had been ‘</a:t>
            </a:r>
            <a:r>
              <a:rPr lang="en-GB" dirty="0" smtClean="0">
                <a:solidFill>
                  <a:srgbClr val="FF0000"/>
                </a:solidFill>
              </a:rPr>
              <a:t>accidentally</a:t>
            </a:r>
            <a:r>
              <a:rPr lang="en-GB" dirty="0" smtClean="0">
                <a:solidFill>
                  <a:schemeClr val="bg1"/>
                </a:solidFill>
              </a:rPr>
              <a:t>’ killed.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demonstration </a:t>
            </a:r>
            <a:r>
              <a:rPr lang="en-GB" dirty="0" smtClean="0">
                <a:solidFill>
                  <a:srgbClr val="FF0000"/>
                </a:solidFill>
              </a:rPr>
              <a:t>marked the end </a:t>
            </a:r>
            <a:r>
              <a:rPr lang="en-GB" dirty="0" smtClean="0">
                <a:solidFill>
                  <a:schemeClr val="bg1"/>
                </a:solidFill>
              </a:rPr>
              <a:t>of the Democracy Movement. At the 14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Party Congress of the CCP, held in October 1992, the dictatorship of the CCP </a:t>
            </a:r>
            <a:r>
              <a:rPr lang="en-GB" dirty="0" smtClean="0">
                <a:solidFill>
                  <a:srgbClr val="FF0000"/>
                </a:solidFill>
              </a:rPr>
              <a:t>was confirmed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1" y="0"/>
            <a:ext cx="2688609" cy="324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455391" y="3507475"/>
            <a:ext cx="2538484" cy="32481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In your opinion, what was the most significant outcome of the Tiananmen Square massacre?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792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Watch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news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smtClean="0">
                <a:solidFill>
                  <a:schemeClr val="bg1"/>
                </a:solidFill>
              </a:rPr>
              <a:t>broadcasts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GB" dirty="0" smtClean="0">
                <a:solidFill>
                  <a:schemeClr val="bg1"/>
                </a:solidFill>
                <a:hlinkClick r:id="rId2"/>
              </a:rPr>
              <a:t>abcnews.go.com/International/video/june-1989-tiananmen-square-massacre-47773209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GB" dirty="0" smtClean="0">
                <a:solidFill>
                  <a:schemeClr val="bg1"/>
                </a:solidFill>
                <a:hlinkClick r:id="rId3"/>
              </a:rPr>
              <a:t>www.youtube.com/watch?v=kMKvxJ-Js3A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en-GB" dirty="0" smtClean="0">
                <a:solidFill>
                  <a:schemeClr val="bg1"/>
                </a:solidFill>
                <a:hlinkClick r:id="rId4"/>
              </a:rPr>
              <a:t>www.youtube.com/watch?v=r9AvUuEPgvA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8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166" cy="6858000"/>
          </a:xfrm>
        </p:spPr>
      </p:pic>
    </p:spTree>
    <p:extLst>
      <p:ext uri="{BB962C8B-B14F-4D97-AF65-F5344CB8AC3E}">
        <p14:creationId xmlns:p14="http://schemas.microsoft.com/office/powerpoint/2010/main" val="32052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41933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49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70" y="0"/>
            <a:ext cx="4961659" cy="6858000"/>
          </a:xfrm>
        </p:spPr>
      </p:pic>
    </p:spTree>
    <p:extLst>
      <p:ext uri="{BB962C8B-B14F-4D97-AF65-F5344CB8AC3E}">
        <p14:creationId xmlns:p14="http://schemas.microsoft.com/office/powerpoint/2010/main" val="25608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70112"/>
            <a:ext cx="7886700" cy="908503"/>
          </a:xfrm>
        </p:spPr>
        <p:txBody>
          <a:bodyPr>
            <a:normAutofit/>
          </a:bodyPr>
          <a:lstStyle/>
          <a:p>
            <a:pPr algn="ctr"/>
            <a:r>
              <a:rPr lang="en-GB" sz="5400" b="1" u="sng" dirty="0" smtClean="0">
                <a:solidFill>
                  <a:schemeClr val="bg1"/>
                </a:solidFill>
              </a:rPr>
              <a:t>Key Figures</a:t>
            </a:r>
            <a:endParaRPr lang="en-GB" sz="54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51160" cy="351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314"/>
            <a:ext cx="2895297" cy="222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82" y="1048727"/>
            <a:ext cx="279400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30" y="0"/>
            <a:ext cx="2764970" cy="333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93913" y="5860768"/>
            <a:ext cx="3984173" cy="870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Zhao </a:t>
            </a:r>
            <a:r>
              <a:rPr lang="en-GB" sz="2400" b="1" dirty="0" err="1" smtClean="0"/>
              <a:t>Ziyang</a:t>
            </a:r>
            <a:r>
              <a:rPr lang="en-GB" sz="2400" b="1" dirty="0" smtClean="0"/>
              <a:t> – 7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General Secretary of Communist Party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52399" y="2927867"/>
            <a:ext cx="3984173" cy="870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Hu </a:t>
            </a:r>
            <a:r>
              <a:rPr lang="en-GB" sz="2400" b="1" dirty="0" err="1" smtClean="0"/>
              <a:t>Yaobang</a:t>
            </a:r>
            <a:r>
              <a:rPr lang="en-GB" sz="2400" b="1" dirty="0" smtClean="0"/>
              <a:t>- 6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General Secretary of Communist Party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617029" y="2096687"/>
            <a:ext cx="3265715" cy="537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Li </a:t>
            </a:r>
            <a:r>
              <a:rPr lang="en-GB" sz="2400" b="1" dirty="0" err="1" smtClean="0"/>
              <a:t>Peng</a:t>
            </a:r>
            <a:r>
              <a:rPr lang="en-GB" sz="2400" b="1" dirty="0" smtClean="0"/>
              <a:t> – Premier of PRC</a:t>
            </a:r>
            <a:endParaRPr lang="en-GB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3246111" y="4565103"/>
            <a:ext cx="2939142" cy="841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Deng Xiaoping - Chairman of the CCP</a:t>
            </a:r>
            <a:endParaRPr lang="en-GB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43" y="3512120"/>
            <a:ext cx="2317291" cy="3086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5442859" y="5797857"/>
            <a:ext cx="2939142" cy="841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Yang </a:t>
            </a:r>
            <a:r>
              <a:rPr lang="en-GB" sz="2400" b="1" dirty="0" err="1" smtClean="0"/>
              <a:t>Shangkun</a:t>
            </a:r>
            <a:r>
              <a:rPr lang="en-GB" sz="2400" b="1" dirty="0" smtClean="0"/>
              <a:t> – President of PRC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598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077686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The Tiananmen Square Massacre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7943"/>
            <a:ext cx="6291944" cy="5900057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massacre was the </a:t>
            </a:r>
            <a:r>
              <a:rPr lang="en-GB" dirty="0" smtClean="0">
                <a:solidFill>
                  <a:srgbClr val="FF0000"/>
                </a:solidFill>
              </a:rPr>
              <a:t>climax</a:t>
            </a:r>
            <a:r>
              <a:rPr lang="en-GB" dirty="0" smtClean="0">
                <a:solidFill>
                  <a:schemeClr val="bg1"/>
                </a:solidFill>
              </a:rPr>
              <a:t> to the tensions that had been building up in the previous ten years which, in turn, were a </a:t>
            </a:r>
            <a:r>
              <a:rPr lang="en-GB" dirty="0" smtClean="0">
                <a:solidFill>
                  <a:srgbClr val="FF0000"/>
                </a:solidFill>
              </a:rPr>
              <a:t>reaction</a:t>
            </a:r>
            <a:r>
              <a:rPr lang="en-GB" dirty="0" smtClean="0">
                <a:solidFill>
                  <a:schemeClr val="bg1"/>
                </a:solidFill>
              </a:rPr>
              <a:t> to </a:t>
            </a:r>
            <a:r>
              <a:rPr lang="en-GB" dirty="0" smtClean="0">
                <a:solidFill>
                  <a:srgbClr val="FFC000"/>
                </a:solidFill>
              </a:rPr>
              <a:t>the failure of Deng’s reforms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Deng had </a:t>
            </a:r>
            <a:r>
              <a:rPr lang="en-GB" dirty="0" smtClean="0">
                <a:solidFill>
                  <a:srgbClr val="FFC000"/>
                </a:solidFill>
              </a:rPr>
              <a:t>failed to address </a:t>
            </a:r>
            <a:r>
              <a:rPr lang="en-GB" dirty="0" smtClean="0">
                <a:solidFill>
                  <a:schemeClr val="bg1"/>
                </a:solidFill>
              </a:rPr>
              <a:t>the problems caused by his modernisations and his toleration of some criticisms had even </a:t>
            </a:r>
            <a:r>
              <a:rPr lang="en-GB" dirty="0" smtClean="0">
                <a:solidFill>
                  <a:srgbClr val="FF0000"/>
                </a:solidFill>
              </a:rPr>
              <a:t>raised expectations of political change.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But the question is, </a:t>
            </a:r>
            <a:r>
              <a:rPr lang="en-GB" i="1" dirty="0" smtClean="0">
                <a:solidFill>
                  <a:srgbClr val="00B0F0"/>
                </a:solidFill>
              </a:rPr>
              <a:t>why did Deng decide to use force to stop the political protests</a:t>
            </a:r>
            <a:r>
              <a:rPr lang="en-GB" dirty="0" smtClean="0">
                <a:solidFill>
                  <a:schemeClr val="bg1"/>
                </a:solidFill>
              </a:rPr>
              <a:t>? Was he to blame for the massacre?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7" y="955521"/>
            <a:ext cx="3091543" cy="2265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4" y="3618608"/>
            <a:ext cx="2730702" cy="268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20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1115</Words>
  <Application>Microsoft Office PowerPoint</Application>
  <PresentationFormat>Presentación en pantalla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1_Office Theme</vt:lpstr>
      <vt:lpstr>Why was there a massacre in Tiananmen Square?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Key Figures</vt:lpstr>
      <vt:lpstr>The Tiananmen Square Massacre</vt:lpstr>
      <vt:lpstr>April 1989 – The Death of Hu Yaobang</vt:lpstr>
      <vt:lpstr>April 1989 – The Death of Hu Yaobang</vt:lpstr>
      <vt:lpstr>May 1989 – Hunger Strike</vt:lpstr>
      <vt:lpstr>May 19th 1989 – Zhao Ziyang</vt:lpstr>
      <vt:lpstr>May 1989 – Further Support</vt:lpstr>
      <vt:lpstr>Early June 1989 – Troops move in</vt:lpstr>
      <vt:lpstr>3/4th June 1989 – The Massacre</vt:lpstr>
      <vt:lpstr>Why was the massacre carried out?</vt:lpstr>
      <vt:lpstr>Why was the massacre carried out?</vt:lpstr>
      <vt:lpstr>Results of the Massacre</vt:lpstr>
      <vt:lpstr>Results of the Massacre</vt:lpstr>
      <vt:lpstr>Watch the news broadcasts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was there a massacre in Tiananmen Square?</dc:title>
  <dc:creator>Stephen Budd</dc:creator>
  <cp:lastModifiedBy>Claire</cp:lastModifiedBy>
  <cp:revision>26</cp:revision>
  <dcterms:created xsi:type="dcterms:W3CDTF">2013-04-08T03:27:33Z</dcterms:created>
  <dcterms:modified xsi:type="dcterms:W3CDTF">2017-12-03T15:32:44Z</dcterms:modified>
</cp:coreProperties>
</file>