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0" r:id="rId4"/>
    <p:sldId id="259" r:id="rId5"/>
    <p:sldId id="261" r:id="rId6"/>
    <p:sldId id="262" r:id="rId7"/>
    <p:sldId id="270" r:id="rId8"/>
    <p:sldId id="263" r:id="rId9"/>
    <p:sldId id="275" r:id="rId10"/>
    <p:sldId id="265" r:id="rId11"/>
    <p:sldId id="271" r:id="rId12"/>
    <p:sldId id="266" r:id="rId13"/>
    <p:sldId id="272" r:id="rId14"/>
    <p:sldId id="267" r:id="rId15"/>
    <p:sldId id="273" r:id="rId16"/>
    <p:sldId id="269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59E7-BB2A-4FAD-8230-CEA13990E5C5}" type="datetimeFigureOut">
              <a:rPr lang="en-GB" smtClean="0"/>
              <a:t>24/07/2017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70232-B7B8-4F74-B70E-9EEB5E7E84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7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 = 1.30.18</a:t>
            </a:r>
            <a:r>
              <a:rPr lang="en-GB" baseline="0" dirty="0" smtClean="0"/>
              <a:t> </a:t>
            </a:r>
            <a:r>
              <a:rPr lang="en-GB" dirty="0" smtClean="0"/>
              <a:t>– 1.53.32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0232-B7B8-4F74-B70E-9EEB5E7E84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43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5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2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2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2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1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7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1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1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3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8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9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0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//upload.wikimedia.org/wikipedia/commons/5/56/Mao_and_Chiang1945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hk/url?sa=i&amp;rct=j&amp;q=PLA+1948&amp;source=images&amp;cd=&amp;cad=rja&amp;docid=Mn80Zx4Jx1LeQM&amp;tbnid=7wMZRgi5oVReqM:&amp;ved=0CAUQjRw&amp;url=http://www.chinadaily.com.cn/photo/2009-09/25/content_8911735.htm&amp;ei=tfcNUfC3JOiTiQfdrYC4CA&amp;psig=AFQjCNFc4ipSDtwE0WgtzeQMizVp7EClOQ&amp;ust=135995627048567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//upload.wikimedia.org/wikipedia/commons/2/23/Communist_Offensives_September_through_November_1948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5/5b/PLAHuaiha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9/9b/PLA_Enters_Peking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hk/url?sa=i&amp;rct=j&amp;q=the+chinese+civil+war+1945-49&amp;source=images&amp;cd=&amp;cad=rja&amp;docid=Y5y52LhWvPLf4M&amp;tbnid=yuS1J8ki7EpbqM:&amp;ved=0CAUQjRw&amp;url=http://www.thefewgoodmen.com/thefgmforum/threads/chinese-civil-war-1945-49.405/&amp;ei=8vENUcbNJIiaiAecu4HwCg&amp;psig=AFQjCNGmmwHafVdTZvpCwYxYDKi_PLwHjQ&amp;ust=13599547498688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.hk/url?sa=i&amp;rct=j&amp;q=SHANGHAI+CAPTURED+1949&amp;source=images&amp;cd=&amp;cad=rja&amp;docid=3n3zxH_y5s21hM&amp;tbnid=w9IRa1mXtok8pM:&amp;ved=0CAUQjRw&amp;url=http://multipletext.com/2009/9_shanghai_1949.htm&amp;ei=AvgNUe6lLcmriAex4oCoAQ&amp;psig=AFQjCNGQnLlQL9kHJ6Ty_GhK9ZRQdWkm9g&amp;ust=135995634383149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//upload.wikimedia.org/wikipedia/commons/2/23/Communist_Offensives_April_-_October_1949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hk/url?sa=i&amp;rct=j&amp;q=the+chinese+civil+war+1945-49&amp;source=images&amp;cd=&amp;cad=rja&amp;docid=DG6XnjxLmCs-kM&amp;tbnid=Wkl-JNTrv2lO7M:&amp;ved=0CAUQjRw&amp;url=http://in.china-embassy.org/eng/zggk/t866819.htm&amp;ei=DvINUdenK4-iiAfPxID4Cw&amp;psig=AFQjCNGmmwHafVdTZvpCwYxYDKi_PLwHjQ&amp;ust=13599547498688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.hk/url?sa=i&amp;rct=j&amp;q=chiang+kai+shek+flees+to+taiwan&amp;source=images&amp;cd=&amp;cad=rja&amp;docid=Ra1JLpRKAHGZuM&amp;tbnid=8o0DTljnCW6hSM:&amp;ved=0CAUQjRw&amp;url=http://www.telegraph.co.uk/news/worldnews/asia/taiwan/5199839/Taiwan-invaded-China-declassified-papers-show.html&amp;ei=e_gNUd2RIcWTiQeAj4GgCg&amp;psig=AFQjCNE-oXufG07dtcy6GRURF38a-KhD1g&amp;ust=135995640039258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hk/url?sa=i&amp;rct=j&amp;q=DAKOTA+PLANE&amp;source=images&amp;cd=&amp;cad=rja&amp;docid=nU7-IiK0lc_VFM&amp;tbnid=1kwh2f0DJxAshM:&amp;ved=0CAUQjRw&amp;url=http://www.dc3history.org/russia.htm&amp;ei=4fUNUbubK6uTiQe30YH4Dg&amp;psig=AFQjCNFLt0gqybCTMD8SmaSNmcu36bNPUw&amp;ust=13599558035381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hk/url?sa=i&amp;rct=j&amp;q=STALIN&amp;source=images&amp;cd=&amp;cad=rja&amp;docid=LLfy-S3XCcn7UM&amp;tbnid=iHxlg3bXkLwKlM:&amp;ved=0CAUQjRw&amp;url=http://www.dailymail.co.uk/debate/columnists/article-483230/Traitors-family-Stalins-informers.html&amp;ei=_PUNUbKtKMaaiQfw44CgAg&amp;psig=AFQjCNEKYpNvbBSCZNhRX288G15OVFCuxA&amp;ust=135995583092737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5/56/Mao_and_Chiang194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.hk/url?sa=i&amp;rct=j&amp;q=george+c+marshall&amp;source=images&amp;cd=&amp;cad=rja&amp;docid=hxQEDMuQZd8sVM&amp;tbnid=8Po4johk5RSkBM:&amp;ved=0CAUQjRw&amp;url=http://en.wikipedia.org/wiki/George_Marshall&amp;ei=QfYNUbLdE8mQiQfw3YGQBw&amp;v6u=http://s-v6exp1-ds.metric.gstatic.com/gen_204?ip=1.64.239.32&amp;ts=1359869502338348&amp;auth=b32esouorxkw35biqu4xgcdsuibikezg&amp;rndm=0.5070757901790047&amp;v6s=2&amp;v6t=1509&amp;psig=AFQjCNFauIqU6I4Av3xzeaEvrJol7QyMlw&amp;ust=135995590236198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//upload.wikimedia.org/wikipedia/commons/6/61/National_Revolutionary_Army_troop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8/81/National_Revolutionary_Army_planes.png" TargetMode="External"/><Relationship Id="rId5" Type="http://schemas.openxmlformats.org/officeDocument/2006/relationships/image" Target="../media/image9.png"/><Relationship Id="rId4" Type="http://schemas.openxmlformats.org/officeDocument/2006/relationships/hyperlink" Target="//upload.wikimedia.org/wikipedia/commons/f/f4/National_Revolutionary_Army_artillery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commons/0/01/Chaing_Kai-shek's_Strategy_1947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hk/url?sa=i&amp;rct=j&amp;q=LIN+BIAO&amp;source=images&amp;cd=&amp;cad=rja&amp;docid=IvFVXTWp9Ia3gM&amp;tbnid=BWGwsYvG5R7aCM:&amp;ved=0CAUQjRw&amp;url=http://en.wikipedia.org/wiki/Lin_Biao&amp;ei=ZfYNUZHDDqa0iQeEg4CwDQ&amp;psig=AFQjCNEmqMjcM7lj83Vf6mXJ-lOZcZg4cg&amp;ust=13599559295132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.hk/url?sa=i&amp;rct=j&amp;q=guerrilla+warfare+IN+CHINA&amp;source=images&amp;cd=&amp;cad=rja&amp;docid=t0syjOxTv9bXQM&amp;tbnid=B-r-mDMryYQC3M:&amp;ved=0CAUQjRw&amp;url=http://kids.britannica.com/comptons/art-125846&amp;ei=MfcNUaeqAcTkiAeSpYHICA&amp;psig=AFQjCNGYoTRBKdg6aCidaRYQewKnzlonlg&amp;ust=135995608213783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hk/url?sa=i&amp;rct=j&amp;q=guerrilla+warfare+IN+CHINA&amp;source=images&amp;cd=&amp;cad=rja&amp;docid=96T4jPvlXdmoFM&amp;tbnid=N3QhYhWNT_lNYM:&amp;ved=0CAUQjRw&amp;url=http://www.npr.org/blogs/pictureshow/2010/01/sha_fei.html&amp;ei=C_cNUbfMBvCXiAe5z4CoAw&amp;psig=AFQjCNGYoTRBKdg6aCidaRYQewKnzlonlg&amp;ust=135995608213783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Why did the Communists win the Civil War 1945-1949?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4" y="1340768"/>
            <a:ext cx="9146201" cy="1152128"/>
          </a:xfrm>
        </p:spPr>
        <p:txBody>
          <a:bodyPr>
            <a:no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L/O – To identify the reasons why the CCP won the 2</a:t>
            </a:r>
            <a:r>
              <a:rPr lang="en-GB" b="1" i="1" baseline="30000" dirty="0" smtClean="0">
                <a:solidFill>
                  <a:srgbClr val="FF0000"/>
                </a:solidFill>
              </a:rPr>
              <a:t>nd</a:t>
            </a:r>
            <a:r>
              <a:rPr lang="en-GB" b="1" i="1" dirty="0" smtClean="0">
                <a:solidFill>
                  <a:srgbClr val="FF0000"/>
                </a:solidFill>
              </a:rPr>
              <a:t> Civil War.</a:t>
            </a:r>
            <a:endParaRPr lang="en-GB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upload.wikimedia.org/wikipedia/commons/3/3e/PRCFou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603"/>
            <a:ext cx="4716016" cy="436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Mao and Chiang194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466610" cy="4373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en-GB" sz="3600" b="1" u="sng" dirty="0" smtClean="0">
                <a:solidFill>
                  <a:schemeClr val="bg1"/>
                </a:solidFill>
              </a:rPr>
              <a:t>2.) Seizing the Initiative, May 1947-Nov 1948</a:t>
            </a:r>
            <a:endParaRPr lang="en-GB" sz="36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6012160" cy="58772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During this period, the PLA moved from a strategy of </a:t>
            </a:r>
            <a:r>
              <a:rPr lang="en-GB" b="1" dirty="0" smtClean="0">
                <a:solidFill>
                  <a:srgbClr val="FF0000"/>
                </a:solidFill>
              </a:rPr>
              <a:t>guerrilla warfare </a:t>
            </a:r>
            <a:r>
              <a:rPr lang="en-GB" dirty="0" smtClean="0">
                <a:solidFill>
                  <a:schemeClr val="bg1"/>
                </a:solidFill>
              </a:rPr>
              <a:t>to one of </a:t>
            </a:r>
            <a:r>
              <a:rPr lang="en-GB" b="1" dirty="0" smtClean="0">
                <a:solidFill>
                  <a:srgbClr val="FF0000"/>
                </a:solidFill>
              </a:rPr>
              <a:t>conventional battles </a:t>
            </a:r>
            <a:r>
              <a:rPr lang="en-GB" dirty="0" smtClean="0">
                <a:solidFill>
                  <a:schemeClr val="bg1"/>
                </a:solidFill>
              </a:rPr>
              <a:t>with massed forces of infantry and artillery.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June 1948, </a:t>
            </a:r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he PLA captured the </a:t>
            </a:r>
            <a:r>
              <a:rPr lang="en-GB" b="1" dirty="0" smtClean="0">
                <a:solidFill>
                  <a:srgbClr val="FF0000"/>
                </a:solidFill>
              </a:rPr>
              <a:t>Yellow River valley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rgbClr val="FF0000"/>
                </a:solidFill>
              </a:rPr>
              <a:t>Shandong Province</a:t>
            </a:r>
            <a:r>
              <a:rPr lang="en-GB" dirty="0" smtClean="0">
                <a:solidFill>
                  <a:schemeClr val="bg1"/>
                </a:solidFill>
              </a:rPr>
              <a:t> and in October, </a:t>
            </a:r>
            <a:r>
              <a:rPr lang="en-GB" b="1" dirty="0" smtClean="0">
                <a:solidFill>
                  <a:srgbClr val="FF0000"/>
                </a:solidFill>
              </a:rPr>
              <a:t>Manchuria</a:t>
            </a:r>
            <a:r>
              <a:rPr lang="en-GB" dirty="0" smtClean="0">
                <a:solidFill>
                  <a:schemeClr val="bg1"/>
                </a:solidFill>
              </a:rPr>
              <a:t> finally fell.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Chiang had lost over </a:t>
            </a:r>
            <a:r>
              <a:rPr lang="en-GB" b="1" dirty="0">
                <a:solidFill>
                  <a:srgbClr val="FF0000"/>
                </a:solidFill>
              </a:rPr>
              <a:t>½ million </a:t>
            </a:r>
            <a:r>
              <a:rPr lang="en-GB" dirty="0">
                <a:solidFill>
                  <a:schemeClr val="bg1"/>
                </a:solidFill>
              </a:rPr>
              <a:t>of his best troops and was now on </a:t>
            </a:r>
            <a:r>
              <a:rPr lang="en-GB" b="1" dirty="0">
                <a:solidFill>
                  <a:srgbClr val="FF0000"/>
                </a:solidFill>
              </a:rPr>
              <a:t>the defensive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9636" y="1340768"/>
            <a:ext cx="2874554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/>
              <a:t>Why was it important to move from guerrilla warfare to conventional warfare?</a:t>
            </a:r>
            <a:endParaRPr lang="en-GB" sz="2400" b="1" i="1" dirty="0"/>
          </a:p>
        </p:txBody>
      </p:sp>
      <p:pic>
        <p:nvPicPr>
          <p:cNvPr id="14342" name="Picture 6" descr="http://app.chinadaily.com.cn/slideshow/PicsFlashUpload/200909/251002123727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22" y="4005064"/>
            <a:ext cx="352157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File:Communist Offensives September through November 1948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37"/>
            <a:ext cx="9144000" cy="68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en-GB" sz="3600" b="1" u="sng" dirty="0" smtClean="0">
                <a:solidFill>
                  <a:schemeClr val="bg1"/>
                </a:solidFill>
              </a:rPr>
              <a:t>3. The Final Stages, Dec 1948-Oct 1949</a:t>
            </a:r>
            <a:endParaRPr lang="en-GB" sz="36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652120" cy="58772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Moving quickly to capitalise on successes, the PLA launched an offensive against the vital railway junction of </a:t>
            </a:r>
            <a:r>
              <a:rPr lang="en-GB" b="1" dirty="0" smtClean="0">
                <a:solidFill>
                  <a:srgbClr val="FF0000"/>
                </a:solidFill>
              </a:rPr>
              <a:t>Xuzhou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battle lasted </a:t>
            </a:r>
            <a:r>
              <a:rPr lang="en-GB" b="1" dirty="0" smtClean="0">
                <a:solidFill>
                  <a:srgbClr val="FF0000"/>
                </a:solidFill>
              </a:rPr>
              <a:t>65 days </a:t>
            </a:r>
            <a:r>
              <a:rPr lang="en-GB" dirty="0" smtClean="0">
                <a:solidFill>
                  <a:schemeClr val="bg1"/>
                </a:solidFill>
              </a:rPr>
              <a:t>with </a:t>
            </a:r>
            <a:r>
              <a:rPr lang="en-GB" b="1" dirty="0" smtClean="0">
                <a:solidFill>
                  <a:srgbClr val="FF0000"/>
                </a:solidFill>
              </a:rPr>
              <a:t>600,000</a:t>
            </a:r>
            <a:r>
              <a:rPr lang="en-GB" dirty="0" smtClean="0">
                <a:solidFill>
                  <a:schemeClr val="bg1"/>
                </a:solidFill>
              </a:rPr>
              <a:t> on each side. Xuzhou was captured in Jan 1949 along with </a:t>
            </a:r>
            <a:r>
              <a:rPr lang="en-GB" b="1" dirty="0" smtClean="0">
                <a:solidFill>
                  <a:srgbClr val="FF0000"/>
                </a:solidFill>
              </a:rPr>
              <a:t>Beijing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Tianjin</a:t>
            </a:r>
            <a:r>
              <a:rPr lang="en-GB" dirty="0" smtClean="0">
                <a:solidFill>
                  <a:schemeClr val="bg1"/>
                </a:solidFill>
              </a:rPr>
              <a:t> by Lin Biao in the same month.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By Feb 1949, the </a:t>
            </a:r>
            <a:r>
              <a:rPr lang="en-GB" b="1" dirty="0" smtClean="0">
                <a:solidFill>
                  <a:srgbClr val="FF0000"/>
                </a:solidFill>
              </a:rPr>
              <a:t>whole of northern China</a:t>
            </a:r>
            <a:r>
              <a:rPr lang="en-GB" dirty="0" smtClean="0">
                <a:solidFill>
                  <a:schemeClr val="bg1"/>
                </a:solidFill>
              </a:rPr>
              <a:t> was controlled by the Communists.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File:PLAHuaiha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70887"/>
            <a:ext cx="3416821" cy="2751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PLA Enters Pek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22289"/>
            <a:ext cx="3495882" cy="3168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8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upload.wikimedia.org/wikipedia/commons/5/5c/Communist_Offensives_November_1948_-_January_19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54"/>
            <a:ext cx="9144000" cy="69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en-GB" sz="3600" b="1" u="sng" dirty="0" smtClean="0">
                <a:solidFill>
                  <a:schemeClr val="bg1"/>
                </a:solidFill>
              </a:rPr>
              <a:t>3. The Final Stages, Dec 1948-Oct 1949</a:t>
            </a:r>
            <a:endParaRPr lang="en-GB" sz="36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6444208" cy="58772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After a rest, in April 1949, the PLA attacked key cities on the </a:t>
            </a:r>
            <a:r>
              <a:rPr lang="en-GB" b="1" dirty="0" err="1" smtClean="0">
                <a:solidFill>
                  <a:srgbClr val="FF0000"/>
                </a:solidFill>
              </a:rPr>
              <a:t>Yangtzi</a:t>
            </a:r>
            <a:r>
              <a:rPr lang="en-GB" b="1" dirty="0" smtClean="0">
                <a:solidFill>
                  <a:srgbClr val="FF0000"/>
                </a:solidFill>
              </a:rPr>
              <a:t> River</a:t>
            </a:r>
            <a:r>
              <a:rPr lang="en-GB" dirty="0" smtClean="0">
                <a:solidFill>
                  <a:schemeClr val="bg1"/>
                </a:solidFill>
              </a:rPr>
              <a:t>, capturing </a:t>
            </a:r>
            <a:r>
              <a:rPr lang="en-GB" b="1" dirty="0" smtClean="0">
                <a:solidFill>
                  <a:srgbClr val="FF0000"/>
                </a:solidFill>
              </a:rPr>
              <a:t>Nanjing</a:t>
            </a:r>
            <a:r>
              <a:rPr lang="en-GB" dirty="0" smtClean="0">
                <a:solidFill>
                  <a:schemeClr val="bg1"/>
                </a:solidFill>
              </a:rPr>
              <a:t> on 23</a:t>
            </a:r>
            <a:r>
              <a:rPr lang="en-GB" baseline="30000" dirty="0" smtClean="0">
                <a:solidFill>
                  <a:schemeClr val="bg1"/>
                </a:solidFill>
              </a:rPr>
              <a:t>rd</a:t>
            </a:r>
            <a:r>
              <a:rPr lang="en-GB" dirty="0" smtClean="0">
                <a:solidFill>
                  <a:schemeClr val="bg1"/>
                </a:solidFill>
              </a:rPr>
              <a:t> April and </a:t>
            </a:r>
            <a:r>
              <a:rPr lang="en-GB" b="1" dirty="0" smtClean="0">
                <a:solidFill>
                  <a:srgbClr val="FF0000"/>
                </a:solidFill>
              </a:rPr>
              <a:t>Shanghai</a:t>
            </a:r>
            <a:r>
              <a:rPr lang="en-GB" dirty="0" smtClean="0">
                <a:solidFill>
                  <a:schemeClr val="bg1"/>
                </a:solidFill>
              </a:rPr>
              <a:t> in late May.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Wuhan</a:t>
            </a:r>
            <a:r>
              <a:rPr lang="en-GB" dirty="0" smtClean="0">
                <a:solidFill>
                  <a:schemeClr val="bg1"/>
                </a:solidFill>
              </a:rPr>
              <a:t> was captured in May and the way to the south was now open. The army then divided: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Xi’an &amp; Lanzhou </a:t>
            </a:r>
            <a:r>
              <a:rPr lang="en-GB" dirty="0" smtClean="0">
                <a:solidFill>
                  <a:schemeClr val="bg1"/>
                </a:solidFill>
              </a:rPr>
              <a:t>captured in August.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Guangzhou</a:t>
            </a:r>
            <a:r>
              <a:rPr lang="en-GB" dirty="0" smtClean="0">
                <a:solidFill>
                  <a:schemeClr val="bg1"/>
                </a:solidFill>
              </a:rPr>
              <a:t> captured in October.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Chongqing</a:t>
            </a:r>
            <a:r>
              <a:rPr lang="en-GB" dirty="0" smtClean="0">
                <a:solidFill>
                  <a:schemeClr val="bg1"/>
                </a:solidFill>
              </a:rPr>
              <a:t> captured in November.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i1144.photobucket.com/albums/o487/Castelverde/AAG-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50" y="776139"/>
            <a:ext cx="2676525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t1.gstatic.com/images?q=tbn:ANd9GcQmc45H-uG2txZqY8_rT--9mP49v0wQovMdaqUyU18JtH6klWJjT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16638"/>
            <a:ext cx="3059832" cy="2749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8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File:Communist Offensives April - October 194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29"/>
            <a:ext cx="9144000" cy="68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l"/>
            <a:r>
              <a:rPr lang="en-GB" sz="3600" b="1" u="sng" dirty="0" smtClean="0">
                <a:solidFill>
                  <a:schemeClr val="bg1"/>
                </a:solidFill>
              </a:rPr>
              <a:t>The People’s Republic of China (PRC)</a:t>
            </a:r>
            <a:endParaRPr lang="en-GB" sz="36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868144" cy="587727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By late </a:t>
            </a:r>
            <a:r>
              <a:rPr lang="en-GB" b="1" dirty="0" smtClean="0">
                <a:solidFill>
                  <a:srgbClr val="FF0000"/>
                </a:solidFill>
              </a:rPr>
              <a:t>Sep 1949</a:t>
            </a:r>
            <a:r>
              <a:rPr lang="en-GB" dirty="0" smtClean="0">
                <a:solidFill>
                  <a:schemeClr val="bg1"/>
                </a:solidFill>
              </a:rPr>
              <a:t>, most of China was under Communist control.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Mao called a</a:t>
            </a:r>
            <a:r>
              <a:rPr lang="en-GB" b="1" dirty="0" smtClean="0">
                <a:solidFill>
                  <a:srgbClr val="FF0000"/>
                </a:solidFill>
              </a:rPr>
              <a:t> conference </a:t>
            </a:r>
            <a:r>
              <a:rPr lang="en-GB" dirty="0" smtClean="0">
                <a:solidFill>
                  <a:schemeClr val="bg1"/>
                </a:solidFill>
              </a:rPr>
              <a:t>in Beijing. 14 political parties were represented and the conference </a:t>
            </a:r>
            <a:r>
              <a:rPr lang="en-GB" b="1" dirty="0" smtClean="0">
                <a:solidFill>
                  <a:srgbClr val="FF0000"/>
                </a:solidFill>
              </a:rPr>
              <a:t>elected</a:t>
            </a:r>
            <a:r>
              <a:rPr lang="en-GB" dirty="0" smtClean="0">
                <a:solidFill>
                  <a:schemeClr val="bg1"/>
                </a:solidFill>
              </a:rPr>
              <a:t> members of the new central government of the </a:t>
            </a:r>
            <a:r>
              <a:rPr lang="en-GB" b="1" dirty="0" smtClean="0">
                <a:solidFill>
                  <a:srgbClr val="FF0000"/>
                </a:solidFill>
              </a:rPr>
              <a:t>People’s Republic of China (PRC)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On </a:t>
            </a:r>
            <a:r>
              <a:rPr lang="en-GB" b="1" dirty="0" smtClean="0">
                <a:solidFill>
                  <a:srgbClr val="FF0000"/>
                </a:solidFill>
              </a:rPr>
              <a:t>1</a:t>
            </a:r>
            <a:r>
              <a:rPr lang="en-GB" b="1" baseline="30000" dirty="0" smtClean="0">
                <a:solidFill>
                  <a:srgbClr val="FF0000"/>
                </a:solidFill>
              </a:rPr>
              <a:t>st</a:t>
            </a:r>
            <a:r>
              <a:rPr lang="en-GB" b="1" dirty="0" smtClean="0">
                <a:solidFill>
                  <a:srgbClr val="FF0000"/>
                </a:solidFill>
              </a:rPr>
              <a:t> Oct 1949</a:t>
            </a:r>
            <a:r>
              <a:rPr lang="en-GB" dirty="0" smtClean="0">
                <a:solidFill>
                  <a:schemeClr val="bg1"/>
                </a:solidFill>
              </a:rPr>
              <a:t>, Mao proclaimed the founding of the PRC and he was elected </a:t>
            </a:r>
            <a:r>
              <a:rPr lang="en-GB" b="1" dirty="0" smtClean="0">
                <a:solidFill>
                  <a:srgbClr val="FF0000"/>
                </a:solidFill>
              </a:rPr>
              <a:t>Chairman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Chiang Kai-Shek </a:t>
            </a:r>
            <a:r>
              <a:rPr lang="en-GB" dirty="0" smtClean="0">
                <a:solidFill>
                  <a:schemeClr val="bg1"/>
                </a:solidFill>
              </a:rPr>
              <a:t>fled to the island of </a:t>
            </a:r>
            <a:r>
              <a:rPr lang="en-GB" b="1" dirty="0" smtClean="0">
                <a:solidFill>
                  <a:srgbClr val="FF0000"/>
                </a:solidFill>
              </a:rPr>
              <a:t>Taiwan </a:t>
            </a:r>
            <a:r>
              <a:rPr lang="en-GB" dirty="0" smtClean="0">
                <a:solidFill>
                  <a:schemeClr val="bg1"/>
                </a:solidFill>
              </a:rPr>
              <a:t>and established a KMT government.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n.china-embassy.org/eng/zggk/W02011101301152531674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22" y="836712"/>
            <a:ext cx="3283977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SgZcrdhpPYxvM4tiuVz_m7bHXqT4tBzReAbk_V-uENsRYMUql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437112"/>
            <a:ext cx="3420763" cy="2141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upload.wikimedia.org/wikipedia/commons/3/3e/PRCFou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China in 1945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292080" cy="566124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When war ended in </a:t>
            </a:r>
            <a:r>
              <a:rPr lang="en-GB" b="1" dirty="0" smtClean="0">
                <a:solidFill>
                  <a:srgbClr val="FF0000"/>
                </a:solidFill>
              </a:rPr>
              <a:t>Aug 1945</a:t>
            </a:r>
            <a:r>
              <a:rPr lang="en-GB" dirty="0" smtClean="0">
                <a:solidFill>
                  <a:schemeClr val="bg1"/>
                </a:solidFill>
              </a:rPr>
              <a:t>, the CCP controlled most of the </a:t>
            </a:r>
            <a:r>
              <a:rPr lang="en-GB" b="1" dirty="0" smtClean="0">
                <a:solidFill>
                  <a:srgbClr val="FF0000"/>
                </a:solidFill>
              </a:rPr>
              <a:t>countryside</a:t>
            </a:r>
            <a:r>
              <a:rPr lang="en-GB" dirty="0" smtClean="0">
                <a:solidFill>
                  <a:schemeClr val="bg1"/>
                </a:solidFill>
              </a:rPr>
              <a:t> &amp; the KMT was stuck in </a:t>
            </a:r>
            <a:r>
              <a:rPr lang="en-GB" b="1" dirty="0" smtClean="0">
                <a:solidFill>
                  <a:srgbClr val="FF0000"/>
                </a:solidFill>
              </a:rPr>
              <a:t>Sichuan province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war ended </a:t>
            </a:r>
            <a:r>
              <a:rPr lang="en-GB" b="1" dirty="0" smtClean="0">
                <a:solidFill>
                  <a:srgbClr val="FF0000"/>
                </a:solidFill>
              </a:rPr>
              <a:t>too soon </a:t>
            </a:r>
            <a:r>
              <a:rPr lang="en-GB" dirty="0" smtClean="0">
                <a:solidFill>
                  <a:schemeClr val="bg1"/>
                </a:solidFill>
              </a:rPr>
              <a:t>for Chiang. He was hoping that the USA would </a:t>
            </a:r>
            <a:r>
              <a:rPr lang="en-GB" b="1" dirty="0" smtClean="0">
                <a:solidFill>
                  <a:srgbClr val="FF0000"/>
                </a:solidFill>
              </a:rPr>
              <a:t>send armies </a:t>
            </a:r>
            <a:r>
              <a:rPr lang="en-GB" dirty="0" smtClean="0">
                <a:solidFill>
                  <a:schemeClr val="bg1"/>
                </a:solidFill>
              </a:rPr>
              <a:t>to China to defeat the Japanese </a:t>
            </a:r>
            <a:r>
              <a:rPr lang="en-GB" b="1" dirty="0" smtClean="0">
                <a:solidFill>
                  <a:srgbClr val="FF0000"/>
                </a:solidFill>
              </a:rPr>
              <a:t>AND</a:t>
            </a:r>
            <a:r>
              <a:rPr lang="en-GB" dirty="0" smtClean="0">
                <a:solidFill>
                  <a:schemeClr val="bg1"/>
                </a:solidFill>
              </a:rPr>
              <a:t> communists.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CCP was already </a:t>
            </a:r>
            <a:r>
              <a:rPr lang="en-GB" b="1" dirty="0" smtClean="0">
                <a:solidFill>
                  <a:srgbClr val="FF0000"/>
                </a:solidFill>
              </a:rPr>
              <a:t>accepting the surrender </a:t>
            </a:r>
            <a:r>
              <a:rPr lang="en-GB" dirty="0" smtClean="0">
                <a:solidFill>
                  <a:schemeClr val="bg1"/>
                </a:solidFill>
              </a:rPr>
              <a:t>of the Japanese in many areas and </a:t>
            </a:r>
            <a:r>
              <a:rPr lang="en-GB" b="1" dirty="0" smtClean="0">
                <a:solidFill>
                  <a:srgbClr val="FF0000"/>
                </a:solidFill>
              </a:rPr>
              <a:t>taking over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trumanlibrary.org/photographs/85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501"/>
            <a:ext cx="3707904" cy="3592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0072" y="3717032"/>
            <a:ext cx="3816424" cy="3024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‘</a:t>
            </a:r>
            <a:r>
              <a:rPr lang="en-GB" sz="2800" b="1" i="1" dirty="0" smtClean="0"/>
              <a:t>The CCP had effectively won the civil war by 1945</a:t>
            </a:r>
            <a:r>
              <a:rPr lang="en-GB" sz="2800" b="1" dirty="0" smtClean="0"/>
              <a:t>.’ </a:t>
            </a:r>
          </a:p>
          <a:p>
            <a:pPr algn="ctr"/>
            <a:endParaRPr lang="en-GB" sz="1100" b="1" dirty="0"/>
          </a:p>
          <a:p>
            <a:pPr algn="ctr"/>
            <a:r>
              <a:rPr lang="en-GB" sz="2800" b="1" dirty="0" smtClean="0"/>
              <a:t>Do you agree? Explain your opinions in details. Think back to last lesson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344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emersonkent.com/images/china_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8"/>
            <a:ext cx="9144000" cy="684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90872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China in 1945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5436096" cy="602128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Allies decided that Chiang should be </a:t>
            </a:r>
            <a:r>
              <a:rPr lang="en-GB" b="1" dirty="0" smtClean="0">
                <a:solidFill>
                  <a:srgbClr val="FF0000"/>
                </a:solidFill>
              </a:rPr>
              <a:t>reinstated </a:t>
            </a:r>
            <a:r>
              <a:rPr lang="en-GB" dirty="0" smtClean="0">
                <a:solidFill>
                  <a:schemeClr val="bg1"/>
                </a:solidFill>
              </a:rPr>
              <a:t>as ruler of China. Even </a:t>
            </a:r>
            <a:r>
              <a:rPr lang="en-GB" b="1" dirty="0" smtClean="0">
                <a:solidFill>
                  <a:srgbClr val="FF0000"/>
                </a:solidFill>
              </a:rPr>
              <a:t>Stalin </a:t>
            </a:r>
            <a:r>
              <a:rPr lang="en-GB" dirty="0" smtClean="0">
                <a:solidFill>
                  <a:schemeClr val="bg1"/>
                </a:solidFill>
              </a:rPr>
              <a:t>agreed to this.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US Dakota planes </a:t>
            </a:r>
            <a:r>
              <a:rPr lang="en-GB" b="1" dirty="0" smtClean="0">
                <a:solidFill>
                  <a:srgbClr val="FF0000"/>
                </a:solidFill>
              </a:rPr>
              <a:t>rushed </a:t>
            </a:r>
            <a:r>
              <a:rPr lang="en-GB" dirty="0" smtClean="0">
                <a:solidFill>
                  <a:schemeClr val="bg1"/>
                </a:solidFill>
              </a:rPr>
              <a:t>110,000 KMT troops to the cities and bases in the north to accept the surrender of </a:t>
            </a:r>
            <a:r>
              <a:rPr lang="en-GB" b="1" dirty="0" smtClean="0">
                <a:solidFill>
                  <a:srgbClr val="FF0000"/>
                </a:solidFill>
              </a:rPr>
              <a:t>Japanese troops &amp; equipment </a:t>
            </a:r>
            <a:r>
              <a:rPr lang="en-GB" dirty="0" smtClean="0">
                <a:solidFill>
                  <a:schemeClr val="bg1"/>
                </a:solidFill>
              </a:rPr>
              <a:t>before the Communists could do so.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response the Communists moved into </a:t>
            </a:r>
            <a:r>
              <a:rPr lang="en-GB" b="1" dirty="0" smtClean="0">
                <a:solidFill>
                  <a:srgbClr val="FF0000"/>
                </a:solidFill>
              </a:rPr>
              <a:t>Manchuria</a:t>
            </a:r>
            <a:r>
              <a:rPr lang="en-GB" dirty="0" smtClean="0">
                <a:solidFill>
                  <a:schemeClr val="bg1"/>
                </a:solidFill>
              </a:rPr>
              <a:t> and captured many ex-Japanese </a:t>
            </a:r>
            <a:r>
              <a:rPr lang="en-GB" b="1" dirty="0" smtClean="0">
                <a:solidFill>
                  <a:srgbClr val="FF0000"/>
                </a:solidFill>
              </a:rPr>
              <a:t>weapons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116632"/>
            <a:ext cx="3740076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Why do you think Stalin agreed to reinstate Chiang rather than Mao as leader of China?</a:t>
            </a:r>
            <a:endParaRPr lang="en-GB" sz="2800" b="1" dirty="0"/>
          </a:p>
        </p:txBody>
      </p:sp>
      <p:pic>
        <p:nvPicPr>
          <p:cNvPr id="11266" name="Picture 2" descr="http://t1.gstatic.com/images?q=tbn:ANd9GcTcV7s7eaLyL9DDSYy1J3lbMdRck6NvluUR4oGkWAQ71ojJU5eXy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46652"/>
            <a:ext cx="3563888" cy="2411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g.dailymail.co.uk/i/pix/2007/09_03/stalinDM2109_468x55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26" y="2420888"/>
            <a:ext cx="2105259" cy="2480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Ceasefire?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940152" cy="58772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b="1" dirty="0" smtClean="0">
                <a:solidFill>
                  <a:srgbClr val="FF0000"/>
                </a:solidFill>
              </a:rPr>
              <a:t>Dec 1945</a:t>
            </a:r>
            <a:r>
              <a:rPr lang="en-GB" dirty="0" smtClean="0">
                <a:solidFill>
                  <a:schemeClr val="bg1"/>
                </a:solidFill>
              </a:rPr>
              <a:t>, the USA sent </a:t>
            </a:r>
            <a:r>
              <a:rPr lang="en-GB" b="1" dirty="0" smtClean="0">
                <a:solidFill>
                  <a:srgbClr val="FF0000"/>
                </a:solidFill>
              </a:rPr>
              <a:t>General Marshall </a:t>
            </a:r>
            <a:r>
              <a:rPr lang="en-GB" dirty="0" smtClean="0">
                <a:solidFill>
                  <a:schemeClr val="bg1"/>
                </a:solidFill>
              </a:rPr>
              <a:t>to try to prevent a civil war in China. He failed and war broke out in </a:t>
            </a:r>
            <a:r>
              <a:rPr lang="en-GB" b="1" dirty="0" smtClean="0">
                <a:solidFill>
                  <a:srgbClr val="FF0000"/>
                </a:solidFill>
              </a:rPr>
              <a:t>early 1946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Communists had 1.2m members, </a:t>
            </a:r>
            <a:r>
              <a:rPr lang="en-GB" b="1" dirty="0" smtClean="0">
                <a:solidFill>
                  <a:srgbClr val="FF0000"/>
                </a:solidFill>
              </a:rPr>
              <a:t>900,000 soldiers</a:t>
            </a:r>
            <a:r>
              <a:rPr lang="en-GB" dirty="0" smtClean="0">
                <a:solidFill>
                  <a:schemeClr val="bg1"/>
                </a:solidFill>
              </a:rPr>
              <a:t>, 19 base areas, 90m population but lacked heavy military equipment and only 600 artillery pieces.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KMT had </a:t>
            </a:r>
            <a:r>
              <a:rPr lang="en-GB" b="1" dirty="0" smtClean="0">
                <a:solidFill>
                  <a:srgbClr val="FF0000"/>
                </a:solidFill>
              </a:rPr>
              <a:t>2.7m soldiers</a:t>
            </a:r>
            <a:r>
              <a:rPr lang="en-GB" dirty="0" smtClean="0">
                <a:solidFill>
                  <a:schemeClr val="bg1"/>
                </a:solidFill>
              </a:rPr>
              <a:t>, 39 newly trained divisions, x10 artillery and large air force.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2006" y="4581128"/>
            <a:ext cx="3121450" cy="2160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/>
              <a:t>Was there any realistic prospect of peace cooperation between the CCP &amp; KMT after the end of WW2?</a:t>
            </a:r>
            <a:endParaRPr lang="en-GB" sz="2400" b="1" i="1" dirty="0"/>
          </a:p>
        </p:txBody>
      </p:sp>
      <p:pic>
        <p:nvPicPr>
          <p:cNvPr id="4098" name="Picture 2" descr="File:Mao and Chiang19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06" y="0"/>
            <a:ext cx="3226127" cy="257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9/91/General_George_C._Marshall,_official_military_photo,_1946.JPEG/250px-General_George_C._Marshall,_official_military_photo,_1946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1725022" cy="2613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1.) Early Setbacks, July 1946-May 1947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6228184" cy="587727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KMT immediately </a:t>
            </a:r>
            <a:r>
              <a:rPr lang="en-GB" b="1" dirty="0" smtClean="0">
                <a:solidFill>
                  <a:srgbClr val="FF0000"/>
                </a:solidFill>
              </a:rPr>
              <a:t>took the initiative </a:t>
            </a:r>
            <a:r>
              <a:rPr lang="en-GB" dirty="0" smtClean="0">
                <a:solidFill>
                  <a:schemeClr val="bg1"/>
                </a:solidFill>
              </a:rPr>
              <a:t>by launching an offensive which captured most of the cities of Manchuria </a:t>
            </a:r>
            <a:r>
              <a:rPr lang="en-GB" b="1" dirty="0" smtClean="0">
                <a:solidFill>
                  <a:srgbClr val="FF0000"/>
                </a:solidFill>
              </a:rPr>
              <a:t>except for Harbin </a:t>
            </a:r>
            <a:r>
              <a:rPr lang="en-GB" dirty="0" smtClean="0">
                <a:solidFill>
                  <a:schemeClr val="bg1"/>
                </a:solidFill>
              </a:rPr>
              <a:t>in the far north.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CCP even lost their base at </a:t>
            </a:r>
            <a:r>
              <a:rPr lang="en-GB" b="1" dirty="0" err="1" smtClean="0">
                <a:solidFill>
                  <a:srgbClr val="FF0000"/>
                </a:solidFill>
              </a:rPr>
              <a:t>Yan’an</a:t>
            </a:r>
            <a:r>
              <a:rPr lang="en-GB" dirty="0" smtClean="0">
                <a:solidFill>
                  <a:schemeClr val="bg1"/>
                </a:solidFill>
              </a:rPr>
              <a:t>. KMT numbers, resources and air power </a:t>
            </a:r>
            <a:r>
              <a:rPr lang="en-GB" b="1" dirty="0" smtClean="0">
                <a:solidFill>
                  <a:srgbClr val="FF0000"/>
                </a:solidFill>
              </a:rPr>
              <a:t>helped dramatically</a:t>
            </a:r>
            <a:r>
              <a:rPr lang="en-GB" dirty="0" smtClean="0">
                <a:solidFill>
                  <a:schemeClr val="bg1"/>
                </a:solidFill>
              </a:rPr>
              <a:t>. Chiang committed </a:t>
            </a:r>
            <a:r>
              <a:rPr lang="en-GB" b="1" dirty="0" smtClean="0">
                <a:solidFill>
                  <a:srgbClr val="FF0000"/>
                </a:solidFill>
              </a:rPr>
              <a:t>½ million </a:t>
            </a:r>
            <a:r>
              <a:rPr lang="en-GB" dirty="0" smtClean="0">
                <a:solidFill>
                  <a:schemeClr val="bg1"/>
                </a:solidFill>
              </a:rPr>
              <a:t>of his best troops to capture Manchuria.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 renewed offensive by the KMT in Oct 1946 </a:t>
            </a:r>
            <a:r>
              <a:rPr lang="en-GB" b="1" dirty="0" smtClean="0">
                <a:solidFill>
                  <a:srgbClr val="FF0000"/>
                </a:solidFill>
              </a:rPr>
              <a:t>failed to break through </a:t>
            </a:r>
            <a:r>
              <a:rPr lang="en-GB" dirty="0" smtClean="0">
                <a:solidFill>
                  <a:schemeClr val="bg1"/>
                </a:solidFill>
              </a:rPr>
              <a:t>PLA defences.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File:National Revolutionary Army troop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95" y="980728"/>
            <a:ext cx="2808006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National Revolutionary Army artillery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95" y="4564960"/>
            <a:ext cx="2808006" cy="2287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National Revolutionary Army planes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77" y="2708920"/>
            <a:ext cx="3014663" cy="223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File:Chaing Kai-shek's Strategy 1947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1"/>
            <a:ext cx="9144000" cy="686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1.) Early Setbacks, July 1946-May 1947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741095" cy="587727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After October 1946, the PLA led by </a:t>
            </a:r>
            <a:r>
              <a:rPr lang="en-GB" b="1" dirty="0" smtClean="0">
                <a:solidFill>
                  <a:srgbClr val="FF0000"/>
                </a:solidFill>
              </a:rPr>
              <a:t>Lin Biao</a:t>
            </a:r>
            <a:r>
              <a:rPr lang="en-GB" dirty="0" smtClean="0">
                <a:solidFill>
                  <a:schemeClr val="bg1"/>
                </a:solidFill>
              </a:rPr>
              <a:t>, began to adopt an effective </a:t>
            </a:r>
            <a:r>
              <a:rPr lang="en-GB" b="1" dirty="0" smtClean="0">
                <a:solidFill>
                  <a:srgbClr val="FF0000"/>
                </a:solidFill>
              </a:rPr>
              <a:t>guerrilla warfare </a:t>
            </a:r>
            <a:r>
              <a:rPr lang="en-GB" dirty="0" smtClean="0">
                <a:solidFill>
                  <a:schemeClr val="bg1"/>
                </a:solidFill>
              </a:rPr>
              <a:t>strategy against the KMT.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From rural bases, the PLA </a:t>
            </a:r>
            <a:r>
              <a:rPr lang="en-GB" b="1" dirty="0" smtClean="0">
                <a:solidFill>
                  <a:srgbClr val="FF0000"/>
                </a:solidFill>
              </a:rPr>
              <a:t>ambushed</a:t>
            </a:r>
            <a:r>
              <a:rPr lang="en-GB" dirty="0" smtClean="0">
                <a:solidFill>
                  <a:schemeClr val="bg1"/>
                </a:solidFill>
              </a:rPr>
              <a:t> KMT units, forcing them to </a:t>
            </a:r>
            <a:r>
              <a:rPr lang="en-GB" b="1" dirty="0" smtClean="0">
                <a:solidFill>
                  <a:srgbClr val="FF0000"/>
                </a:solidFill>
              </a:rPr>
              <a:t>remain</a:t>
            </a:r>
            <a:r>
              <a:rPr lang="en-GB" dirty="0" smtClean="0">
                <a:solidFill>
                  <a:schemeClr val="bg1"/>
                </a:solidFill>
              </a:rPr>
              <a:t> in the cities.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Railway lines were then blown up to cut the cities off from </a:t>
            </a:r>
            <a:r>
              <a:rPr lang="en-GB" b="1" dirty="0" smtClean="0">
                <a:solidFill>
                  <a:srgbClr val="FF0000"/>
                </a:solidFill>
              </a:rPr>
              <a:t>supplies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reinforcements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upload.wikimedia.org/wikipedia/commons/thumb/4/48/Lin_Biao.jpg/250px-Lin_Bia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61" y="1052736"/>
            <a:ext cx="274796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2.gstatic.com/images?q=tbn:ANd9GcRNwGOhdiu836CyFiQhx38iOg2zB_TVscwqnG_mCueZ6MfPkiqma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45" y="3995118"/>
            <a:ext cx="2895599" cy="2862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http://media.npr.org/assets/img/2010/01/19/shafei006_custom-cd87a4b8e914f147aba0d7d19405f5ae5a421a7e-s6-c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709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769</Words>
  <Application>Microsoft Office PowerPoint</Application>
  <PresentationFormat>Presentación en pantalla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1_Office Theme</vt:lpstr>
      <vt:lpstr>Why did the Communists win the Civil War 1945-1949?</vt:lpstr>
      <vt:lpstr>China in 1945</vt:lpstr>
      <vt:lpstr>Presentación de PowerPoint</vt:lpstr>
      <vt:lpstr>China in 1945</vt:lpstr>
      <vt:lpstr>Ceasefire?</vt:lpstr>
      <vt:lpstr>1.) Early Setbacks, July 1946-May 1947</vt:lpstr>
      <vt:lpstr>Presentación de PowerPoint</vt:lpstr>
      <vt:lpstr>1.) Early Setbacks, July 1946-May 1947</vt:lpstr>
      <vt:lpstr>Presentación de PowerPoint</vt:lpstr>
      <vt:lpstr>2.) Seizing the Initiative, May 1947-Nov 1948</vt:lpstr>
      <vt:lpstr>Presentación de PowerPoint</vt:lpstr>
      <vt:lpstr>3. The Final Stages, Dec 1948-Oct 1949</vt:lpstr>
      <vt:lpstr>Presentación de PowerPoint</vt:lpstr>
      <vt:lpstr>3. The Final Stages, Dec 1948-Oct 1949</vt:lpstr>
      <vt:lpstr>Presentación de PowerPoint</vt:lpstr>
      <vt:lpstr>The People’s Republic of China (PRC)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did the Communists win the Civil War 1945-1949?</dc:title>
  <dc:creator>benny</dc:creator>
  <cp:lastModifiedBy>Claire</cp:lastModifiedBy>
  <cp:revision>22</cp:revision>
  <dcterms:created xsi:type="dcterms:W3CDTF">2013-01-31T04:02:25Z</dcterms:created>
  <dcterms:modified xsi:type="dcterms:W3CDTF">2017-07-24T10:06:49Z</dcterms:modified>
</cp:coreProperties>
</file>