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  <p:sldId id="260" r:id="rId6"/>
    <p:sldId id="265" r:id="rId7"/>
    <p:sldId id="270" r:id="rId8"/>
    <p:sldId id="266" r:id="rId9"/>
    <p:sldId id="267" r:id="rId10"/>
    <p:sldId id="268" r:id="rId11"/>
    <p:sldId id="269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3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1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90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03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72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87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9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35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63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55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9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8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27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41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7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4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2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3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4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F26A-FEA7-424A-8670-FEF99082FE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75C49-4416-408A-A008-EDF3E071C01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8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28EC-B17B-4FD1-8FD5-D9ED90C90FD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24/07/2017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C3D1-FB13-43CE-BDE6-EEB54E21C7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92357"/>
          </a:xfrm>
        </p:spPr>
        <p:txBody>
          <a:bodyPr>
            <a:normAutofit/>
          </a:bodyPr>
          <a:lstStyle/>
          <a:p>
            <a:r>
              <a:rPr lang="en-GB" sz="4800" b="1" u="sng" dirty="0" smtClean="0">
                <a:solidFill>
                  <a:schemeClr val="bg1"/>
                </a:solidFill>
              </a:rPr>
              <a:t>The Rise and Fall of the Gang of Four</a:t>
            </a:r>
            <a:endParaRPr lang="en-GB" sz="48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2357"/>
            <a:ext cx="9144000" cy="906607"/>
          </a:xfrm>
        </p:spPr>
        <p:txBody>
          <a:bodyPr>
            <a:noAutofit/>
          </a:bodyPr>
          <a:lstStyle/>
          <a:p>
            <a:r>
              <a:rPr lang="en-GB" sz="3200" b="1" i="1" dirty="0" smtClean="0">
                <a:solidFill>
                  <a:srgbClr val="FF0000"/>
                </a:solidFill>
              </a:rPr>
              <a:t>L/O – To identify the key features of the Gang of Four and to explain the effect of the Gang of Four on the CCP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2127137"/>
            <a:ext cx="1541055" cy="2054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2902"/>
            <a:ext cx="1649450" cy="2705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997" y="2868725"/>
            <a:ext cx="1705182" cy="2243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032" y="4918125"/>
            <a:ext cx="1520028" cy="1918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215857" y="2175763"/>
            <a:ext cx="1565980" cy="446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Jiang Qing</a:t>
            </a: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954844" y="4462269"/>
            <a:ext cx="1976276" cy="377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Yao </a:t>
            </a:r>
            <a:r>
              <a:rPr lang="en-GB" sz="2400" b="1" dirty="0" err="1" smtClean="0"/>
              <a:t>Wenyuan</a:t>
            </a:r>
            <a:endParaRPr lang="en-GB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264443" y="6207642"/>
            <a:ext cx="2427242" cy="4037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Zhang </a:t>
            </a:r>
            <a:r>
              <a:rPr lang="en-GB" sz="2400" b="1" dirty="0" err="1"/>
              <a:t>Chunquiao</a:t>
            </a:r>
            <a:endParaRPr lang="en-GB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131925" y="6288703"/>
            <a:ext cx="2211534" cy="4185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Wang </a:t>
            </a:r>
            <a:r>
              <a:rPr lang="en-GB" sz="2400" b="1" dirty="0" err="1"/>
              <a:t>Hongwen</a:t>
            </a:r>
            <a:endParaRPr lang="en-GB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965231" y="3354273"/>
            <a:ext cx="12135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Vs.</a:t>
            </a:r>
            <a:endParaRPr lang="en-U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759" y="2175763"/>
            <a:ext cx="1973531" cy="2670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807" y="3966693"/>
            <a:ext cx="2202053" cy="2776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6927949" y="2622145"/>
            <a:ext cx="1565980" cy="446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Zhou </a:t>
            </a:r>
            <a:r>
              <a:rPr lang="en-GB" sz="2400" b="1" dirty="0" err="1" smtClean="0"/>
              <a:t>Enlai</a:t>
            </a:r>
            <a:endParaRPr lang="en-GB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6168540" y="6065512"/>
            <a:ext cx="2431547" cy="446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Deng Xiaoping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3218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059873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The Fall of the Gang of Four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59872"/>
            <a:ext cx="7232073" cy="579812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Their arrest was followed by another political campaign by the government. In the press, on radio and in posters, the Gang of Four was </a:t>
            </a:r>
            <a:r>
              <a:rPr lang="en-GB" dirty="0" smtClean="0">
                <a:solidFill>
                  <a:srgbClr val="FF0000"/>
                </a:solidFill>
              </a:rPr>
              <a:t>criticised and attacked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Jiang Qing was even portrayed as a cruel, </a:t>
            </a:r>
            <a:r>
              <a:rPr lang="en-GB" dirty="0" smtClean="0">
                <a:solidFill>
                  <a:srgbClr val="FF0000"/>
                </a:solidFill>
              </a:rPr>
              <a:t>scheming pornographer</a:t>
            </a:r>
            <a:r>
              <a:rPr lang="en-GB" dirty="0" smtClean="0">
                <a:solidFill>
                  <a:schemeClr val="bg1"/>
                </a:solidFill>
              </a:rPr>
              <a:t>. In </a:t>
            </a:r>
            <a:r>
              <a:rPr lang="en-GB" dirty="0" smtClean="0">
                <a:solidFill>
                  <a:srgbClr val="00B0F0"/>
                </a:solidFill>
              </a:rPr>
              <a:t>Winter 1980-1981 </a:t>
            </a:r>
            <a:r>
              <a:rPr lang="en-GB" dirty="0" smtClean="0">
                <a:solidFill>
                  <a:schemeClr val="bg1"/>
                </a:solidFill>
              </a:rPr>
              <a:t>the Gang of Four were put on trial. All four were found guilty and </a:t>
            </a:r>
            <a:r>
              <a:rPr lang="en-GB" dirty="0" smtClean="0">
                <a:solidFill>
                  <a:srgbClr val="FF0000"/>
                </a:solidFill>
              </a:rPr>
              <a:t>sentenced to prison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factional rivalry </a:t>
            </a:r>
            <a:r>
              <a:rPr lang="en-GB" dirty="0" smtClean="0">
                <a:solidFill>
                  <a:schemeClr val="bg1"/>
                </a:solidFill>
              </a:rPr>
              <a:t>from the Cultural Revolution was over. Deng Xiaoping was </a:t>
            </a:r>
            <a:r>
              <a:rPr lang="en-GB" dirty="0" smtClean="0">
                <a:solidFill>
                  <a:srgbClr val="FF0000"/>
                </a:solidFill>
              </a:rPr>
              <a:t>rehabilitated </a:t>
            </a:r>
            <a:r>
              <a:rPr lang="en-GB" dirty="0" smtClean="0">
                <a:solidFill>
                  <a:schemeClr val="bg1"/>
                </a:solidFill>
              </a:rPr>
              <a:t>(again) in </a:t>
            </a:r>
            <a:r>
              <a:rPr lang="en-GB" dirty="0" smtClean="0">
                <a:solidFill>
                  <a:srgbClr val="00B0F0"/>
                </a:solidFill>
              </a:rPr>
              <a:t>1978</a:t>
            </a:r>
            <a:r>
              <a:rPr lang="en-GB" dirty="0" smtClean="0">
                <a:solidFill>
                  <a:schemeClr val="bg1"/>
                </a:solidFill>
              </a:rPr>
              <a:t> and would succeed </a:t>
            </a:r>
            <a:r>
              <a:rPr lang="en-GB" dirty="0" smtClean="0">
                <a:solidFill>
                  <a:srgbClr val="FF0000"/>
                </a:solidFill>
              </a:rPr>
              <a:t>Hua</a:t>
            </a:r>
            <a:r>
              <a:rPr lang="en-GB" dirty="0" smtClean="0">
                <a:solidFill>
                  <a:schemeClr val="bg1"/>
                </a:solidFill>
              </a:rPr>
              <a:t> as Chairman and supreme leader in </a:t>
            </a:r>
            <a:r>
              <a:rPr lang="en-GB" dirty="0" smtClean="0">
                <a:solidFill>
                  <a:srgbClr val="00B0F0"/>
                </a:solidFill>
              </a:rPr>
              <a:t>1980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175" y="0"/>
            <a:ext cx="2127825" cy="3046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199" y="3140767"/>
            <a:ext cx="2009775" cy="2276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806" y="4826900"/>
            <a:ext cx="1508560" cy="1902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122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6735"/>
            <a:ext cx="7886700" cy="994172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Exam Question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0907"/>
            <a:ext cx="6476135" cy="4246326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Make a </a:t>
            </a:r>
            <a:r>
              <a:rPr lang="en-GB" sz="2800" dirty="0">
                <a:solidFill>
                  <a:srgbClr val="FF0000"/>
                </a:solidFill>
              </a:rPr>
              <a:t>link or links </a:t>
            </a:r>
            <a:r>
              <a:rPr lang="en-GB" sz="2800" dirty="0">
                <a:solidFill>
                  <a:schemeClr val="bg1"/>
                </a:solidFill>
              </a:rPr>
              <a:t>between the key features. 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Use </a:t>
            </a:r>
            <a:r>
              <a:rPr lang="en-GB" sz="2800" dirty="0">
                <a:solidFill>
                  <a:srgbClr val="FF0000"/>
                </a:solidFill>
              </a:rPr>
              <a:t>connective words</a:t>
            </a:r>
            <a:r>
              <a:rPr lang="en-GB" sz="2800" dirty="0">
                <a:solidFill>
                  <a:schemeClr val="bg1"/>
                </a:solidFill>
              </a:rPr>
              <a:t>: this led to, as a result, moreover, furthermore, as a consequence, in addition.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87711"/>
              </p:ext>
            </p:extLst>
          </p:nvPr>
        </p:nvGraphicFramePr>
        <p:xfrm>
          <a:off x="121886" y="4018209"/>
          <a:ext cx="8863653" cy="2620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3170"/>
                <a:gridCol w="6860483"/>
              </a:tblGrid>
              <a:tr h="66641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First</a:t>
                      </a:r>
                      <a:r>
                        <a:rPr lang="en-GB" sz="1600" b="1" baseline="0" dirty="0" smtClean="0"/>
                        <a:t> Reason</a:t>
                      </a:r>
                      <a:endParaRPr lang="en-GB" sz="1600" b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Give the feature.</a:t>
                      </a:r>
                    </a:p>
                    <a:p>
                      <a:pPr algn="ctr"/>
                      <a:r>
                        <a:rPr lang="en-GB" sz="1600" b="1" dirty="0" smtClean="0"/>
                        <a:t>Fully explain it.</a:t>
                      </a:r>
                      <a:endParaRPr lang="en-GB" sz="1600" b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64388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Link</a:t>
                      </a:r>
                      <a:endParaRPr lang="en-GB" sz="1600" b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Make a link with the second feature. </a:t>
                      </a:r>
                      <a:r>
                        <a:rPr lang="en-GB" sz="1600" b="1" i="1" dirty="0" smtClean="0"/>
                        <a:t>this led to, as a result, moreover,</a:t>
                      </a:r>
                      <a:r>
                        <a:rPr lang="en-GB" sz="1600" b="1" i="1" baseline="0" dirty="0" smtClean="0"/>
                        <a:t> in addition…</a:t>
                      </a:r>
                      <a:endParaRPr lang="en-GB" sz="1600" b="1" i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66641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Second</a:t>
                      </a:r>
                      <a:r>
                        <a:rPr lang="en-GB" sz="1600" b="1" baseline="0" dirty="0" smtClean="0"/>
                        <a:t> Reason</a:t>
                      </a:r>
                      <a:endParaRPr lang="en-GB" sz="1600" b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Give the feature.</a:t>
                      </a:r>
                    </a:p>
                    <a:p>
                      <a:pPr algn="ctr"/>
                      <a:r>
                        <a:rPr lang="en-GB" sz="1600" b="1" dirty="0" smtClean="0"/>
                        <a:t>Fully</a:t>
                      </a:r>
                      <a:r>
                        <a:rPr lang="en-GB" sz="1600" b="1" baseline="0" dirty="0" smtClean="0"/>
                        <a:t> explain it.</a:t>
                      </a:r>
                      <a:endParaRPr lang="en-GB" sz="1600" b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64388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Conclusion</a:t>
                      </a:r>
                      <a:endParaRPr lang="en-GB" sz="1600" b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Sum up the two</a:t>
                      </a:r>
                      <a:r>
                        <a:rPr lang="en-GB" sz="1600" b="1" baseline="0" dirty="0" smtClean="0"/>
                        <a:t> features stressing the links between them.</a:t>
                      </a:r>
                      <a:endParaRPr lang="en-GB" sz="1600" b="1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31923" y="1020907"/>
            <a:ext cx="2953616" cy="2556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prstClr val="black"/>
                </a:solidFill>
              </a:rPr>
              <a:t>“Describe the </a:t>
            </a:r>
            <a:r>
              <a:rPr lang="en-GB" sz="3200" b="1" i="1" u="sng" dirty="0">
                <a:solidFill>
                  <a:srgbClr val="FF0000"/>
                </a:solidFill>
              </a:rPr>
              <a:t>key features</a:t>
            </a:r>
            <a:r>
              <a:rPr lang="en-GB" sz="3200" b="1" i="1" dirty="0">
                <a:solidFill>
                  <a:srgbClr val="FF0000"/>
                </a:solidFill>
              </a:rPr>
              <a:t> </a:t>
            </a:r>
            <a:r>
              <a:rPr lang="en-GB" sz="3200" i="1" dirty="0">
                <a:solidFill>
                  <a:prstClr val="black"/>
                </a:solidFill>
              </a:rPr>
              <a:t>of the </a:t>
            </a:r>
            <a:r>
              <a:rPr lang="en-GB" sz="3200" i="1" dirty="0" smtClean="0">
                <a:solidFill>
                  <a:prstClr val="black"/>
                </a:solidFill>
              </a:rPr>
              <a:t>Gang of Four.” </a:t>
            </a:r>
            <a:r>
              <a:rPr lang="en-GB" sz="3200" i="1" dirty="0">
                <a:solidFill>
                  <a:prstClr val="black"/>
                </a:solidFill>
              </a:rPr>
              <a:t>(7 marks)</a:t>
            </a:r>
          </a:p>
        </p:txBody>
      </p:sp>
    </p:spTree>
    <p:extLst>
      <p:ext uri="{BB962C8B-B14F-4D97-AF65-F5344CB8AC3E}">
        <p14:creationId xmlns:p14="http://schemas.microsoft.com/office/powerpoint/2010/main" val="14913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Question B – Mark Scheme</a:t>
            </a:r>
            <a:endParaRPr lang="en-GB" b="1" u="sng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80045"/>
              </p:ext>
            </p:extLst>
          </p:nvPr>
        </p:nvGraphicFramePr>
        <p:xfrm>
          <a:off x="160192" y="994171"/>
          <a:ext cx="8872107" cy="57028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438"/>
                <a:gridCol w="5970931"/>
                <a:gridCol w="2180738"/>
              </a:tblGrid>
              <a:tr h="30495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Level</a:t>
                      </a:r>
                      <a:endParaRPr lang="en-GB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Descriptor</a:t>
                      </a:r>
                      <a:endParaRPr lang="en-GB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Mark</a:t>
                      </a:r>
                      <a:endParaRPr lang="en-GB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44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Level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 dirty="0" smtClean="0"/>
                        <a:t>Simple or generalised statements or</a:t>
                      </a:r>
                      <a:r>
                        <a:rPr lang="en-GB" sz="1600" b="1" u="sng" baseline="0" dirty="0" smtClean="0"/>
                        <a:t> key features</a:t>
                      </a:r>
                      <a:endParaRPr lang="en-GB" sz="1600" baseline="0" dirty="0" smtClean="0"/>
                    </a:p>
                    <a:p>
                      <a:pPr algn="ctr"/>
                      <a:r>
                        <a:rPr lang="en-GB" sz="1600" i="0" baseline="0" dirty="0" smtClean="0"/>
                        <a:t>Statements lack any supporting contextual knowledge or makes </a:t>
                      </a:r>
                      <a:r>
                        <a:rPr lang="en-GB" sz="1600" b="1" i="0" u="sng" baseline="0" dirty="0" smtClean="0">
                          <a:solidFill>
                            <a:srgbClr val="FF0000"/>
                          </a:solidFill>
                        </a:rPr>
                        <a:t>generalisations</a:t>
                      </a:r>
                    </a:p>
                    <a:p>
                      <a:pPr algn="ctr"/>
                      <a:endParaRPr lang="en-GB" sz="1600" i="0" baseline="0" dirty="0" smtClean="0"/>
                    </a:p>
                    <a:p>
                      <a:pPr algn="ctr"/>
                      <a:r>
                        <a:rPr lang="en-GB" sz="1600" i="1" baseline="0" dirty="0" smtClean="0"/>
                        <a:t>e.g. Tried to introduced free speech</a:t>
                      </a:r>
                      <a:endParaRPr lang="en-GB" sz="1600" i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1-2</a:t>
                      </a:r>
                    </a:p>
                    <a:p>
                      <a:pPr algn="ctr"/>
                      <a:r>
                        <a:rPr lang="en-GB" sz="1800" dirty="0" smtClean="0"/>
                        <a:t>1 mark for</a:t>
                      </a:r>
                      <a:r>
                        <a:rPr lang="en-GB" sz="1800" baseline="0" dirty="0" smtClean="0"/>
                        <a:t> one simple statement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2 marks for two or more</a:t>
                      </a:r>
                      <a:endParaRPr lang="en-GB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44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Level 2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 dirty="0" smtClean="0"/>
                        <a:t>Developed Statements of key features</a:t>
                      </a:r>
                      <a:endParaRPr lang="en-GB" sz="1600" i="0" dirty="0" smtClean="0"/>
                    </a:p>
                    <a:p>
                      <a:pPr algn="ctr"/>
                      <a:r>
                        <a:rPr lang="en-GB" sz="1600" i="0" dirty="0" smtClean="0"/>
                        <a:t>Supports their statement</a:t>
                      </a:r>
                      <a:r>
                        <a:rPr lang="en-GB" sz="1600" i="0" baseline="0" dirty="0" smtClean="0"/>
                        <a:t> with </a:t>
                      </a:r>
                      <a:r>
                        <a:rPr lang="en-GB" sz="1600" b="1" u="sng" dirty="0" smtClean="0">
                          <a:solidFill>
                            <a:srgbClr val="FF0000"/>
                          </a:solidFill>
                        </a:rPr>
                        <a:t>relevant contextual knowledge</a:t>
                      </a:r>
                    </a:p>
                    <a:p>
                      <a:pPr algn="ctr"/>
                      <a:endParaRPr lang="en-GB" sz="1600" i="0" baseline="0" dirty="0" smtClean="0"/>
                    </a:p>
                    <a:p>
                      <a:pPr algn="ctr"/>
                      <a:r>
                        <a:rPr lang="en-GB" sz="1600" i="1" baseline="0" dirty="0" smtClean="0"/>
                        <a:t>e.g. Mao tried to introduce free speech in order to direct criticism at the government and his rivals who he disagreed with. He worried about a growing middle class.</a:t>
                      </a:r>
                      <a:endParaRPr lang="en-GB" sz="1600" i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3-5</a:t>
                      </a:r>
                    </a:p>
                    <a:p>
                      <a:pPr algn="ctr"/>
                      <a:r>
                        <a:rPr lang="en-GB" sz="1800" dirty="0" smtClean="0"/>
                        <a:t>3</a:t>
                      </a:r>
                      <a:r>
                        <a:rPr lang="en-GB" sz="1800" baseline="0" dirty="0" smtClean="0"/>
                        <a:t> marks for one developed statement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4-5 marks for two or more</a:t>
                      </a:r>
                      <a:endParaRPr lang="en-GB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90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Level 3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 dirty="0" smtClean="0"/>
                        <a:t>Developed exposition of key features</a:t>
                      </a:r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An exposition of more than one factor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="1" u="sng" baseline="0" dirty="0" smtClean="0">
                          <a:solidFill>
                            <a:srgbClr val="FF0000"/>
                          </a:solidFill>
                        </a:rPr>
                        <a:t>supported by selected knowledge</a:t>
                      </a:r>
                      <a:r>
                        <a:rPr lang="en-GB" sz="1600" baseline="0" dirty="0" smtClean="0"/>
                        <a:t>.</a:t>
                      </a:r>
                    </a:p>
                    <a:p>
                      <a:pPr algn="ctr"/>
                      <a:endParaRPr lang="en-GB" sz="1600" baseline="0" dirty="0" smtClean="0"/>
                    </a:p>
                    <a:p>
                      <a:pPr algn="ctr"/>
                      <a:r>
                        <a:rPr lang="en-GB" sz="1600" i="1" baseline="0" dirty="0" smtClean="0"/>
                        <a:t>e.g. Mao tried to introduce free speech as a way of directing criticism at his rivals in government like Zhou </a:t>
                      </a:r>
                      <a:r>
                        <a:rPr lang="en-GB" sz="1600" i="1" baseline="0" dirty="0" err="1" smtClean="0"/>
                        <a:t>Enlai</a:t>
                      </a:r>
                      <a:r>
                        <a:rPr lang="en-GB" sz="1600" i="1" baseline="0" dirty="0" smtClean="0"/>
                        <a:t> who he disagreed with about the future of economic development after the 1</a:t>
                      </a:r>
                      <a:r>
                        <a:rPr lang="en-GB" sz="1600" i="1" baseline="30000" dirty="0" smtClean="0"/>
                        <a:t>st</a:t>
                      </a:r>
                      <a:r>
                        <a:rPr lang="en-GB" sz="1600" i="1" baseline="0" dirty="0" smtClean="0"/>
                        <a:t> Five Year Plan. Zhou favoured planned growth led by government whilst Mao wanted growth to come from the mass mobilisation of the peasants because…</a:t>
                      </a:r>
                      <a:endParaRPr lang="en-GB" sz="1600" i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6-7</a:t>
                      </a:r>
                    </a:p>
                    <a:p>
                      <a:pPr algn="ctr"/>
                      <a:r>
                        <a:rPr lang="en-GB" sz="1800" dirty="0" smtClean="0"/>
                        <a:t>6 marks for two or more factors</a:t>
                      </a:r>
                    </a:p>
                    <a:p>
                      <a:pPr algn="ctr"/>
                      <a:r>
                        <a:rPr lang="en-GB" sz="1800" dirty="0" smtClean="0"/>
                        <a:t>7 marks for answers which</a:t>
                      </a:r>
                      <a:r>
                        <a:rPr lang="en-GB" sz="1800" baseline="0" dirty="0" smtClean="0"/>
                        <a:t> show links between factors</a:t>
                      </a:r>
                      <a:endParaRPr lang="en-GB" sz="18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171977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solidFill>
                  <a:schemeClr val="bg1"/>
                </a:solidFill>
              </a:rPr>
              <a:t>Homework</a:t>
            </a:r>
            <a:endParaRPr lang="en-GB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976"/>
            <a:ext cx="6568225" cy="568602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dirty="0" smtClean="0">
                <a:solidFill>
                  <a:schemeClr val="bg1"/>
                </a:solidFill>
              </a:rPr>
              <a:t>Read pages 123-136, ‘</a:t>
            </a:r>
            <a:r>
              <a:rPr lang="en-GB" sz="4000" i="1" dirty="0" smtClean="0">
                <a:solidFill>
                  <a:srgbClr val="FF0000"/>
                </a:solidFill>
              </a:rPr>
              <a:t>The aftermath of the Cultural Revolution</a:t>
            </a:r>
            <a:r>
              <a:rPr lang="en-GB" sz="4000" dirty="0" smtClean="0">
                <a:solidFill>
                  <a:schemeClr val="bg1"/>
                </a:solidFill>
              </a:rPr>
              <a:t>’.</a:t>
            </a:r>
          </a:p>
          <a:p>
            <a:pPr marL="742950" indent="-742950">
              <a:buFont typeface="+mj-lt"/>
              <a:buAutoNum type="arabicPeriod"/>
            </a:pPr>
            <a:endParaRPr lang="en-GB" sz="40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4000" dirty="0" smtClean="0">
                <a:solidFill>
                  <a:schemeClr val="bg1"/>
                </a:solidFill>
              </a:rPr>
              <a:t>Complete the Revision Exercise table on page 126</a:t>
            </a:r>
          </a:p>
          <a:p>
            <a:pPr marL="742950" indent="-742950">
              <a:buFont typeface="+mj-lt"/>
              <a:buAutoNum type="arabicPeriod"/>
            </a:pPr>
            <a:endParaRPr lang="en-GB" sz="40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4000" dirty="0" smtClean="0">
                <a:solidFill>
                  <a:schemeClr val="bg1"/>
                </a:solidFill>
              </a:rPr>
              <a:t>Answer question 1-3 on page 136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6" y="256072"/>
            <a:ext cx="2329466" cy="30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492" y="3352704"/>
            <a:ext cx="3300845" cy="3300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82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9873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Power Groupings after the Cultural Revolution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278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In the aftermath of the Cultural Revolution, there were three main </a:t>
            </a:r>
            <a:r>
              <a:rPr lang="en-GB" dirty="0" smtClean="0">
                <a:solidFill>
                  <a:srgbClr val="FF0000"/>
                </a:solidFill>
              </a:rPr>
              <a:t>power groupings</a:t>
            </a:r>
            <a:r>
              <a:rPr lang="en-GB" dirty="0" smtClean="0">
                <a:solidFill>
                  <a:schemeClr val="bg1"/>
                </a:solidFill>
              </a:rPr>
              <a:t> within the Chinese political system: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58" y="1859556"/>
            <a:ext cx="2259399" cy="2923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280" y="1859556"/>
            <a:ext cx="2067791" cy="3051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640" y="1859556"/>
            <a:ext cx="2310591" cy="31260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233552" y="4509655"/>
            <a:ext cx="2576945" cy="19846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Lin Biao and the PLA</a:t>
            </a:r>
            <a:endParaRPr lang="en-GB" sz="4000" dirty="0"/>
          </a:p>
        </p:txBody>
      </p:sp>
      <p:sp>
        <p:nvSpPr>
          <p:cNvPr id="8" name="Rounded Rectangle 7"/>
          <p:cNvSpPr/>
          <p:nvPr/>
        </p:nvSpPr>
        <p:spPr>
          <a:xfrm>
            <a:off x="3279476" y="4509654"/>
            <a:ext cx="2813650" cy="198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Zhou </a:t>
            </a:r>
            <a:r>
              <a:rPr lang="en-GB" sz="3600" dirty="0" err="1" smtClean="0"/>
              <a:t>Enlai</a:t>
            </a:r>
            <a:r>
              <a:rPr lang="en-GB" sz="3600" dirty="0" smtClean="0"/>
              <a:t> and the bureaucracy</a:t>
            </a:r>
            <a:endParaRPr lang="en-GB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6424246" y="4468090"/>
            <a:ext cx="2576945" cy="2171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Jiang Qing and the Shanghai Radicals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8278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059873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Mao 1969-1976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59872"/>
            <a:ext cx="7232073" cy="579812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Mao announced the Cultural Revolution was over in </a:t>
            </a:r>
            <a:r>
              <a:rPr lang="en-GB" dirty="0" smtClean="0">
                <a:solidFill>
                  <a:srgbClr val="00B0F0"/>
                </a:solidFill>
              </a:rPr>
              <a:t>1969</a:t>
            </a:r>
            <a:r>
              <a:rPr lang="en-GB" dirty="0" smtClean="0">
                <a:solidFill>
                  <a:schemeClr val="bg1"/>
                </a:solidFill>
              </a:rPr>
              <a:t>. He was now in a </a:t>
            </a:r>
            <a:r>
              <a:rPr lang="en-GB" dirty="0" smtClean="0">
                <a:solidFill>
                  <a:srgbClr val="FF0000"/>
                </a:solidFill>
              </a:rPr>
              <a:t>strong position</a:t>
            </a:r>
            <a:r>
              <a:rPr lang="en-GB" dirty="0" smtClean="0">
                <a:solidFill>
                  <a:schemeClr val="bg1"/>
                </a:solidFill>
              </a:rPr>
              <a:t>. Most of the moderates had been </a:t>
            </a:r>
            <a:r>
              <a:rPr lang="en-GB" dirty="0" smtClean="0">
                <a:solidFill>
                  <a:srgbClr val="FF0000"/>
                </a:solidFill>
              </a:rPr>
              <a:t>expelled</a:t>
            </a:r>
            <a:r>
              <a:rPr lang="en-GB" dirty="0" smtClean="0">
                <a:solidFill>
                  <a:schemeClr val="bg1"/>
                </a:solidFill>
              </a:rPr>
              <a:t> from the party and the government and Mao’s supporters </a:t>
            </a:r>
            <a:r>
              <a:rPr lang="en-GB" dirty="0" smtClean="0">
                <a:solidFill>
                  <a:srgbClr val="FF0000"/>
                </a:solidFill>
              </a:rPr>
              <a:t>controlled the top positions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In </a:t>
            </a:r>
            <a:r>
              <a:rPr lang="en-GB" dirty="0" smtClean="0">
                <a:solidFill>
                  <a:srgbClr val="00B0F0"/>
                </a:solidFill>
              </a:rPr>
              <a:t>1969</a:t>
            </a:r>
            <a:r>
              <a:rPr lang="en-GB" dirty="0" smtClean="0">
                <a:solidFill>
                  <a:schemeClr val="bg1"/>
                </a:solidFill>
              </a:rPr>
              <a:t>, Lin Biao was named as </a:t>
            </a:r>
            <a:r>
              <a:rPr lang="en-GB" dirty="0" smtClean="0">
                <a:solidFill>
                  <a:srgbClr val="FF0000"/>
                </a:solidFill>
              </a:rPr>
              <a:t>second-in-command</a:t>
            </a:r>
            <a:r>
              <a:rPr lang="en-GB" dirty="0" smtClean="0">
                <a:solidFill>
                  <a:schemeClr val="bg1"/>
                </a:solidFill>
              </a:rPr>
              <a:t>. However, Lin Biao began to doubt Mao whilst Mao feared that Lin might try to oust him as leader.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In </a:t>
            </a:r>
            <a:r>
              <a:rPr lang="en-GB" dirty="0" smtClean="0">
                <a:solidFill>
                  <a:srgbClr val="00B0F0"/>
                </a:solidFill>
              </a:rPr>
              <a:t>1971</a:t>
            </a:r>
            <a:r>
              <a:rPr lang="en-GB" dirty="0" smtClean="0">
                <a:solidFill>
                  <a:schemeClr val="bg1"/>
                </a:solidFill>
              </a:rPr>
              <a:t>, Lin drew up a plan to overthrow Mao which was code-named ‘</a:t>
            </a:r>
            <a:r>
              <a:rPr lang="en-GB" dirty="0" smtClean="0">
                <a:solidFill>
                  <a:srgbClr val="FF0000"/>
                </a:solidFill>
              </a:rPr>
              <a:t>Project 571</a:t>
            </a:r>
            <a:r>
              <a:rPr lang="en-GB" dirty="0" smtClean="0">
                <a:solidFill>
                  <a:schemeClr val="bg1"/>
                </a:solidFill>
              </a:rPr>
              <a:t>’. The plot was discovered and Lin tried to escape but his plan ‘</a:t>
            </a:r>
            <a:r>
              <a:rPr lang="en-GB" dirty="0" smtClean="0">
                <a:solidFill>
                  <a:srgbClr val="FF0000"/>
                </a:solidFill>
              </a:rPr>
              <a:t>crashed</a:t>
            </a:r>
            <a:r>
              <a:rPr lang="en-GB" dirty="0" smtClean="0">
                <a:solidFill>
                  <a:schemeClr val="bg1"/>
                </a:solidFill>
              </a:rPr>
              <a:t>’ in the Mongolian desert.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2" y="2098964"/>
            <a:ext cx="1905786" cy="2466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567" y="0"/>
            <a:ext cx="2127433" cy="2098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61" y="4920578"/>
            <a:ext cx="2075739" cy="1582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890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71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0443"/>
          </a:xfrm>
        </p:spPr>
        <p:txBody>
          <a:bodyPr/>
          <a:lstStyle/>
          <a:p>
            <a:pPr algn="ctr"/>
            <a:r>
              <a:rPr lang="en-GB" b="1" u="sng" dirty="0" smtClean="0">
                <a:solidFill>
                  <a:schemeClr val="bg1"/>
                </a:solidFill>
              </a:rPr>
              <a:t>Right vs. Left in the 1970s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6535"/>
            <a:ext cx="9144000" cy="92796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During the early 1970s there was a growing power struggle between </a:t>
            </a:r>
            <a:r>
              <a:rPr lang="en-GB" sz="2400" dirty="0" smtClean="0">
                <a:solidFill>
                  <a:srgbClr val="FF0000"/>
                </a:solidFill>
              </a:rPr>
              <a:t>right-wing moderates </a:t>
            </a:r>
            <a:r>
              <a:rPr lang="en-GB" sz="2400" dirty="0" smtClean="0">
                <a:solidFill>
                  <a:schemeClr val="bg1"/>
                </a:solidFill>
              </a:rPr>
              <a:t>and </a:t>
            </a:r>
            <a:r>
              <a:rPr lang="en-GB" sz="2400" dirty="0" smtClean="0">
                <a:solidFill>
                  <a:srgbClr val="FF0000"/>
                </a:solidFill>
              </a:rPr>
              <a:t>left-wing radicals </a:t>
            </a:r>
            <a:r>
              <a:rPr lang="en-GB" sz="2400" dirty="0" smtClean="0">
                <a:solidFill>
                  <a:schemeClr val="bg1"/>
                </a:solidFill>
              </a:rPr>
              <a:t>for control of the Communist Party and the government of China:</a:t>
            </a:r>
            <a:endParaRPr lang="en-GB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66889"/>
              </p:ext>
            </p:extLst>
          </p:nvPr>
        </p:nvGraphicFramePr>
        <p:xfrm>
          <a:off x="193961" y="1714501"/>
          <a:ext cx="8814956" cy="4940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7478"/>
                <a:gridCol w="4407478"/>
              </a:tblGrid>
              <a:tr h="459563"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/>
                        <a:t>The Left</a:t>
                      </a:r>
                      <a:endParaRPr lang="en-GB" b="1" u="sng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/>
                        <a:t>The Right</a:t>
                      </a:r>
                      <a:endParaRPr lang="en-GB" b="1" u="sng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33774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This was led by Mao’s wife, Jiang Qing</a:t>
                      </a:r>
                      <a:r>
                        <a:rPr lang="en-GB" baseline="0" dirty="0" smtClean="0"/>
                        <a:t> and three radical politicians from Shanghai known as the Gang of Four. The other three were </a:t>
                      </a:r>
                      <a:r>
                        <a:rPr lang="en-GB" b="1" baseline="0" dirty="0" smtClean="0"/>
                        <a:t>Zhang </a:t>
                      </a:r>
                      <a:r>
                        <a:rPr lang="en-GB" b="1" baseline="0" dirty="0" err="1" smtClean="0"/>
                        <a:t>Chunquiao</a:t>
                      </a:r>
                      <a:r>
                        <a:rPr lang="en-GB" baseline="0" dirty="0" smtClean="0"/>
                        <a:t>, </a:t>
                      </a:r>
                      <a:r>
                        <a:rPr lang="en-GB" b="1" baseline="0" dirty="0" smtClean="0"/>
                        <a:t>Yao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="1" baseline="0" dirty="0" err="1" smtClean="0"/>
                        <a:t>Wenyuan</a:t>
                      </a:r>
                      <a:r>
                        <a:rPr lang="en-GB" baseline="0" dirty="0" smtClean="0"/>
                        <a:t> and </a:t>
                      </a:r>
                      <a:r>
                        <a:rPr lang="en-GB" b="1" baseline="0" dirty="0" smtClean="0"/>
                        <a:t>Wang </a:t>
                      </a:r>
                      <a:r>
                        <a:rPr lang="en-GB" b="1" baseline="0" dirty="0" err="1" smtClean="0"/>
                        <a:t>Hongwen</a:t>
                      </a:r>
                      <a:r>
                        <a:rPr lang="en-GB" baseline="0" dirty="0" smtClean="0"/>
                        <a:t>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Supported by Communist Youth League AND had control of the press and radio.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 Left followed Mao Zedong Thought and wanted to continue the power struggle between the social classes.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Capitalists</a:t>
                      </a:r>
                      <a:r>
                        <a:rPr lang="en-GB" baseline="0" dirty="0" smtClean="0"/>
                        <a:t> and Reactionaries of all kinds had to be removed. Follow the mass line.</a:t>
                      </a:r>
                      <a:endParaRPr lang="en-GB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 Right were led by: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Prime</a:t>
                      </a:r>
                      <a:r>
                        <a:rPr lang="en-GB" baseline="0" dirty="0" smtClean="0"/>
                        <a:t> Minister </a:t>
                      </a:r>
                      <a:r>
                        <a:rPr lang="en-GB" b="1" baseline="0" dirty="0" smtClean="0"/>
                        <a:t>Zhou </a:t>
                      </a:r>
                      <a:r>
                        <a:rPr lang="en-GB" b="1" baseline="0" dirty="0" err="1" smtClean="0"/>
                        <a:t>Enlai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aseline="0" dirty="0" smtClean="0"/>
                        <a:t>AND Deputy Prime Minister, </a:t>
                      </a:r>
                      <a:r>
                        <a:rPr lang="en-GB" b="1" baseline="0" dirty="0" smtClean="0"/>
                        <a:t>Deng Xiaoping </a:t>
                      </a:r>
                      <a:r>
                        <a:rPr lang="en-GB" baseline="0" dirty="0" smtClean="0"/>
                        <a:t>who had been brought back into power.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Supported by the CCP and the PLA.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 Right wanted an end to political arguments and struggles.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Wanted reform and modernisation and supported Zhou’s plan for Four Modernisations of China’s industry, farming, defence and science.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The Gang of Four</a:t>
            </a:r>
            <a:endParaRPr lang="en-GB" b="1" u="sn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9" y="1223492"/>
            <a:ext cx="2411972" cy="321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149" y="3310985"/>
            <a:ext cx="2060824" cy="3379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032" y="257577"/>
            <a:ext cx="2320590" cy="3053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307" y="2768191"/>
            <a:ext cx="2811009" cy="3547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60609" y="4584879"/>
            <a:ext cx="2305318" cy="592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Jiang Qing</a:t>
            </a:r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6356355" y="436922"/>
            <a:ext cx="2558163" cy="592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Yao </a:t>
            </a:r>
            <a:r>
              <a:rPr lang="en-GB" sz="3200" b="1" dirty="0" err="1" smtClean="0"/>
              <a:t>Wenyuan</a:t>
            </a:r>
            <a:endParaRPr lang="en-GB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522732" y="6018992"/>
            <a:ext cx="3331526" cy="592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Zhang </a:t>
            </a:r>
            <a:r>
              <a:rPr lang="en-GB" sz="3200" b="1" dirty="0" err="1"/>
              <a:t>Chunquiao</a:t>
            </a:r>
            <a:endParaRPr lang="en-GB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966551" y="5273899"/>
            <a:ext cx="2902450" cy="592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Wang </a:t>
            </a:r>
            <a:r>
              <a:rPr lang="en-GB" sz="3200" b="1" dirty="0" err="1"/>
              <a:t>Hongwen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516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059873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Rise of Gang of Four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9872"/>
            <a:ext cx="7057624" cy="579812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Right suffered a real setback in 1976 when </a:t>
            </a:r>
            <a:r>
              <a:rPr lang="en-GB" dirty="0" smtClean="0">
                <a:solidFill>
                  <a:srgbClr val="FF0000"/>
                </a:solidFill>
              </a:rPr>
              <a:t>Zhou died </a:t>
            </a:r>
            <a:r>
              <a:rPr lang="en-GB" dirty="0" smtClean="0">
                <a:solidFill>
                  <a:schemeClr val="bg1"/>
                </a:solidFill>
              </a:rPr>
              <a:t>and was succeeded by </a:t>
            </a:r>
            <a:r>
              <a:rPr lang="en-GB" dirty="0" smtClean="0">
                <a:solidFill>
                  <a:srgbClr val="FF0000"/>
                </a:solidFill>
              </a:rPr>
              <a:t>Deng Xiaoping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Zhou </a:t>
            </a:r>
            <a:r>
              <a:rPr lang="en-GB" dirty="0" err="1" smtClean="0">
                <a:solidFill>
                  <a:schemeClr val="bg1"/>
                </a:solidFill>
              </a:rPr>
              <a:t>Enlai</a:t>
            </a:r>
            <a:r>
              <a:rPr lang="en-GB" dirty="0" smtClean="0">
                <a:solidFill>
                  <a:schemeClr val="bg1"/>
                </a:solidFill>
              </a:rPr>
              <a:t> had been a popular leader – </a:t>
            </a:r>
            <a:r>
              <a:rPr lang="en-GB" dirty="0" smtClean="0">
                <a:solidFill>
                  <a:srgbClr val="FF0000"/>
                </a:solidFill>
              </a:rPr>
              <a:t>thousands</a:t>
            </a:r>
            <a:r>
              <a:rPr lang="en-GB" dirty="0" smtClean="0">
                <a:solidFill>
                  <a:schemeClr val="bg1"/>
                </a:solidFill>
              </a:rPr>
              <a:t> went to his funeral to lay wreaths and put up posters </a:t>
            </a:r>
            <a:r>
              <a:rPr lang="en-GB" dirty="0" smtClean="0">
                <a:solidFill>
                  <a:srgbClr val="FF0000"/>
                </a:solidFill>
              </a:rPr>
              <a:t>criticising</a:t>
            </a:r>
            <a:r>
              <a:rPr lang="en-GB" dirty="0" smtClean="0">
                <a:solidFill>
                  <a:schemeClr val="bg1"/>
                </a:solidFill>
              </a:rPr>
              <a:t> Jiang Qing and Mao.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On </a:t>
            </a:r>
            <a:r>
              <a:rPr lang="en-GB" dirty="0" smtClean="0">
                <a:solidFill>
                  <a:srgbClr val="00B0F0"/>
                </a:solidFill>
              </a:rPr>
              <a:t>5</a:t>
            </a:r>
            <a:r>
              <a:rPr lang="en-GB" baseline="30000" dirty="0" smtClean="0">
                <a:solidFill>
                  <a:srgbClr val="00B0F0"/>
                </a:solidFill>
              </a:rPr>
              <a:t>th</a:t>
            </a:r>
            <a:r>
              <a:rPr lang="en-GB" dirty="0" smtClean="0">
                <a:solidFill>
                  <a:srgbClr val="00B0F0"/>
                </a:solidFill>
              </a:rPr>
              <a:t> April 1976 </a:t>
            </a:r>
            <a:r>
              <a:rPr lang="en-GB" dirty="0" smtClean="0">
                <a:solidFill>
                  <a:schemeClr val="bg1"/>
                </a:solidFill>
              </a:rPr>
              <a:t>visitors to the square found that the wreaths had been </a:t>
            </a:r>
            <a:r>
              <a:rPr lang="en-GB" dirty="0" smtClean="0">
                <a:solidFill>
                  <a:srgbClr val="FF0000"/>
                </a:solidFill>
              </a:rPr>
              <a:t>removed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  <a:r>
              <a:rPr lang="en-GB" dirty="0" smtClean="0">
                <a:solidFill>
                  <a:srgbClr val="00B0F0"/>
                </a:solidFill>
              </a:rPr>
              <a:t>10,000</a:t>
            </a:r>
            <a:r>
              <a:rPr lang="en-GB" dirty="0" smtClean="0">
                <a:solidFill>
                  <a:schemeClr val="bg1"/>
                </a:solidFill>
              </a:rPr>
              <a:t> people </a:t>
            </a:r>
            <a:r>
              <a:rPr lang="en-GB" dirty="0" smtClean="0">
                <a:solidFill>
                  <a:srgbClr val="FF0000"/>
                </a:solidFill>
              </a:rPr>
              <a:t>rioted</a:t>
            </a:r>
            <a:r>
              <a:rPr lang="en-GB" dirty="0" smtClean="0">
                <a:solidFill>
                  <a:schemeClr val="bg1"/>
                </a:solidFill>
              </a:rPr>
              <a:t> to show their support for Zhou and Deng, followed by </a:t>
            </a:r>
            <a:r>
              <a:rPr lang="en-GB" dirty="0" smtClean="0">
                <a:solidFill>
                  <a:srgbClr val="FF0000"/>
                </a:solidFill>
              </a:rPr>
              <a:t>200 + arrests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231" y="-1"/>
            <a:ext cx="2279356" cy="2871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231" y="3269556"/>
            <a:ext cx="2187428" cy="333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059873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Rise of Gang of Four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59872"/>
            <a:ext cx="6967471" cy="579812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Jiang Qing and the Left blamed the riots on </a:t>
            </a:r>
            <a:r>
              <a:rPr lang="en-GB" dirty="0" smtClean="0">
                <a:solidFill>
                  <a:srgbClr val="FF0000"/>
                </a:solidFill>
              </a:rPr>
              <a:t>Deng</a:t>
            </a:r>
            <a:r>
              <a:rPr lang="en-GB" dirty="0" smtClean="0">
                <a:solidFill>
                  <a:schemeClr val="bg1"/>
                </a:solidFill>
              </a:rPr>
              <a:t> and </a:t>
            </a:r>
            <a:r>
              <a:rPr lang="en-GB" dirty="0" smtClean="0">
                <a:solidFill>
                  <a:srgbClr val="FF0000"/>
                </a:solidFill>
              </a:rPr>
              <a:t>removed him </a:t>
            </a:r>
            <a:r>
              <a:rPr lang="en-GB" dirty="0" smtClean="0">
                <a:solidFill>
                  <a:schemeClr val="bg1"/>
                </a:solidFill>
              </a:rPr>
              <a:t>from the Party and Government.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He was replaced by </a:t>
            </a:r>
            <a:r>
              <a:rPr lang="en-GB" i="1" dirty="0" smtClean="0">
                <a:solidFill>
                  <a:srgbClr val="FF0000"/>
                </a:solidFill>
              </a:rPr>
              <a:t>Hua </a:t>
            </a:r>
            <a:r>
              <a:rPr lang="en-GB" i="1" dirty="0" err="1" smtClean="0">
                <a:solidFill>
                  <a:srgbClr val="FF0000"/>
                </a:solidFill>
              </a:rPr>
              <a:t>Guofeng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– an unknown </a:t>
            </a:r>
            <a:r>
              <a:rPr lang="en-GB" dirty="0" err="1" smtClean="0">
                <a:solidFill>
                  <a:schemeClr val="bg1"/>
                </a:solidFill>
              </a:rPr>
              <a:t>politican</a:t>
            </a:r>
            <a:r>
              <a:rPr lang="en-GB" dirty="0" smtClean="0">
                <a:solidFill>
                  <a:schemeClr val="bg1"/>
                </a:solidFill>
              </a:rPr>
              <a:t> – he was even nicknamed ‘</a:t>
            </a:r>
            <a:r>
              <a:rPr lang="en-GB" dirty="0" smtClean="0">
                <a:solidFill>
                  <a:srgbClr val="FF0000"/>
                </a:solidFill>
              </a:rPr>
              <a:t>the helicopter</a:t>
            </a:r>
            <a:r>
              <a:rPr lang="en-GB" dirty="0" smtClean="0">
                <a:solidFill>
                  <a:schemeClr val="bg1"/>
                </a:solidFill>
              </a:rPr>
              <a:t>’ due to his rapid rise to power. He became Mao’s </a:t>
            </a:r>
            <a:r>
              <a:rPr lang="en-GB" dirty="0" smtClean="0">
                <a:solidFill>
                  <a:srgbClr val="FF0000"/>
                </a:solidFill>
              </a:rPr>
              <a:t>choice of successor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The Gang of Four now seemed in control of the CCP and the government. When Mao died in </a:t>
            </a:r>
            <a:r>
              <a:rPr lang="en-GB" dirty="0" smtClean="0">
                <a:solidFill>
                  <a:srgbClr val="00B0F0"/>
                </a:solidFill>
              </a:rPr>
              <a:t>September 1976</a:t>
            </a:r>
            <a:r>
              <a:rPr lang="en-GB" dirty="0" smtClean="0">
                <a:solidFill>
                  <a:schemeClr val="bg1"/>
                </a:solidFill>
              </a:rPr>
              <a:t>, the Gang of Four prepared to take </a:t>
            </a:r>
            <a:r>
              <a:rPr lang="en-GB" dirty="0" smtClean="0">
                <a:solidFill>
                  <a:srgbClr val="FF0000"/>
                </a:solidFill>
              </a:rPr>
              <a:t>full power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-1"/>
            <a:ext cx="2331076" cy="3067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70" y="2316692"/>
            <a:ext cx="2021983" cy="2645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102" y="5052753"/>
            <a:ext cx="2455195" cy="1670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820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059873"/>
          </a:xfrm>
        </p:spPr>
        <p:txBody>
          <a:bodyPr/>
          <a:lstStyle/>
          <a:p>
            <a:r>
              <a:rPr lang="en-GB" b="1" u="sng" dirty="0" smtClean="0">
                <a:solidFill>
                  <a:schemeClr val="bg1"/>
                </a:solidFill>
              </a:rPr>
              <a:t>The Fall of the Gang of Four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9872"/>
            <a:ext cx="7006108" cy="579812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Gang of Four was eventually out-manoeuvred by the </a:t>
            </a:r>
            <a:r>
              <a:rPr lang="en-GB" dirty="0" smtClean="0">
                <a:solidFill>
                  <a:srgbClr val="FF0000"/>
                </a:solidFill>
              </a:rPr>
              <a:t>Politburo</a:t>
            </a:r>
            <a:r>
              <a:rPr lang="en-GB" dirty="0" smtClean="0">
                <a:solidFill>
                  <a:schemeClr val="bg1"/>
                </a:solidFill>
              </a:rPr>
              <a:t> – the central decision making body of the CCP.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The Politburo gave the post of Party Chairman following Mao’s death to </a:t>
            </a:r>
            <a:r>
              <a:rPr lang="en-GB" b="1" dirty="0" smtClean="0">
                <a:solidFill>
                  <a:srgbClr val="FF0000"/>
                </a:solidFill>
              </a:rPr>
              <a:t>Hua </a:t>
            </a:r>
            <a:r>
              <a:rPr lang="en-GB" b="1" dirty="0" err="1" smtClean="0">
                <a:solidFill>
                  <a:srgbClr val="FF0000"/>
                </a:solidFill>
              </a:rPr>
              <a:t>Guofeng</a:t>
            </a:r>
            <a:r>
              <a:rPr lang="en-GB" dirty="0" smtClean="0">
                <a:solidFill>
                  <a:schemeClr val="bg1"/>
                </a:solidFill>
              </a:rPr>
              <a:t>, the new Prime Minister.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Hua was now in a powerful position as he now controlled </a:t>
            </a:r>
            <a:r>
              <a:rPr lang="en-GB" dirty="0" smtClean="0">
                <a:solidFill>
                  <a:srgbClr val="FF0000"/>
                </a:solidFill>
              </a:rPr>
              <a:t>the Party </a:t>
            </a:r>
            <a:r>
              <a:rPr lang="en-GB" dirty="0" smtClean="0">
                <a:solidFill>
                  <a:schemeClr val="bg1"/>
                </a:solidFill>
              </a:rPr>
              <a:t>and the </a:t>
            </a:r>
            <a:r>
              <a:rPr lang="en-GB" dirty="0" smtClean="0">
                <a:solidFill>
                  <a:srgbClr val="FF0000"/>
                </a:solidFill>
              </a:rPr>
              <a:t>armed forces</a:t>
            </a:r>
            <a:r>
              <a:rPr lang="en-GB" dirty="0" smtClean="0">
                <a:solidFill>
                  <a:schemeClr val="bg1"/>
                </a:solidFill>
              </a:rPr>
              <a:t>. On </a:t>
            </a:r>
            <a:r>
              <a:rPr lang="en-GB" dirty="0" smtClean="0">
                <a:solidFill>
                  <a:srgbClr val="00B0F0"/>
                </a:solidFill>
              </a:rPr>
              <a:t>6</a:t>
            </a:r>
            <a:r>
              <a:rPr lang="en-GB" baseline="30000" dirty="0" smtClean="0">
                <a:solidFill>
                  <a:srgbClr val="00B0F0"/>
                </a:solidFill>
              </a:rPr>
              <a:t>th</a:t>
            </a:r>
            <a:r>
              <a:rPr lang="en-GB" dirty="0" smtClean="0">
                <a:solidFill>
                  <a:srgbClr val="00B0F0"/>
                </a:solidFill>
              </a:rPr>
              <a:t> October 1976 </a:t>
            </a:r>
            <a:r>
              <a:rPr lang="en-GB" dirty="0" smtClean="0">
                <a:solidFill>
                  <a:schemeClr val="bg1"/>
                </a:solidFill>
              </a:rPr>
              <a:t>he arrested the Gang of Four: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They had plotted against Hua.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They were hated by millions of Chinese.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758" y="0"/>
            <a:ext cx="2723884" cy="1815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08" y="1930326"/>
            <a:ext cx="2021983" cy="2645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820" y="4690639"/>
            <a:ext cx="1394619" cy="1859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688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1098</Words>
  <Application>Microsoft Office PowerPoint</Application>
  <PresentationFormat>Presentación en pantalla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1_Office Theme</vt:lpstr>
      <vt:lpstr>2_Office Theme</vt:lpstr>
      <vt:lpstr>The Rise and Fall of the Gang of Four</vt:lpstr>
      <vt:lpstr>Power Groupings after the Cultural Revolution</vt:lpstr>
      <vt:lpstr>Mao 1969-1976</vt:lpstr>
      <vt:lpstr>Presentación de PowerPoint</vt:lpstr>
      <vt:lpstr>Right vs. Left in the 1970s</vt:lpstr>
      <vt:lpstr>The Gang of Four</vt:lpstr>
      <vt:lpstr>Rise of Gang of Four</vt:lpstr>
      <vt:lpstr>Rise of Gang of Four</vt:lpstr>
      <vt:lpstr>The Fall of the Gang of Four</vt:lpstr>
      <vt:lpstr>The Fall of the Gang of Four</vt:lpstr>
      <vt:lpstr>Exam Question</vt:lpstr>
      <vt:lpstr>Question B – Mark Scheme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and Fall of the Gang of Four</dc:title>
  <dc:creator>Stephen Budd</dc:creator>
  <cp:lastModifiedBy>Claire</cp:lastModifiedBy>
  <cp:revision>23</cp:revision>
  <dcterms:created xsi:type="dcterms:W3CDTF">2013-03-18T03:50:53Z</dcterms:created>
  <dcterms:modified xsi:type="dcterms:W3CDTF">2017-07-24T10:16:10Z</dcterms:modified>
</cp:coreProperties>
</file>