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7" r:id="rId4"/>
    <p:sldId id="268" r:id="rId5"/>
    <p:sldId id="269" r:id="rId6"/>
    <p:sldId id="271" r:id="rId7"/>
    <p:sldId id="272" r:id="rId8"/>
    <p:sldId id="258" r:id="rId9"/>
    <p:sldId id="259" r:id="rId10"/>
    <p:sldId id="260" r:id="rId11"/>
    <p:sldId id="270" r:id="rId12"/>
    <p:sldId id="261" r:id="rId13"/>
    <p:sldId id="263" r:id="rId14"/>
    <p:sldId id="264" r:id="rId15"/>
    <p:sldId id="265" r:id="rId16"/>
    <p:sldId id="25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431E-6909-4C01-8145-05EFF6673A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4C48-6EDC-494D-A05E-F0F5D8B1AF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C48-6EDC-494D-A05E-F0F5D8B1AF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8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1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5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7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7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2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6552-DFAD-4020-A739-B6721856A646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557-F0E8-4EE1-8792-51A233DF8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log.holachina.net/wp-content/uploads/1999/12/Mao-in-Yana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How important was the ‘Long March’ to Mao’s eventual success?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02" y="1628800"/>
            <a:ext cx="9146201" cy="1152128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L/O – To identify and evaluate the key features and significance of the Long March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chinazhangjiajietour.com/uploads/allimg/120603/10-12060315024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5" y="2708920"/>
            <a:ext cx="8778113" cy="400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Break Out – October 1934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On the suggestion of Otto Braun, on </a:t>
            </a:r>
            <a:r>
              <a:rPr lang="en-GB" b="1" dirty="0" smtClean="0">
                <a:solidFill>
                  <a:srgbClr val="FF0000"/>
                </a:solidFill>
              </a:rPr>
              <a:t>16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Oct 1934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87,000 soldiers </a:t>
            </a:r>
            <a:r>
              <a:rPr lang="en-GB" dirty="0" smtClean="0">
                <a:solidFill>
                  <a:schemeClr val="bg1"/>
                </a:solidFill>
              </a:rPr>
              <a:t>began a </a:t>
            </a:r>
            <a:r>
              <a:rPr lang="en-GB" b="1" dirty="0" smtClean="0">
                <a:solidFill>
                  <a:srgbClr val="FF0000"/>
                </a:solidFill>
              </a:rPr>
              <a:t>retreat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They took as much equipment &amp; guns as they could carry and took them </a:t>
            </a:r>
            <a:r>
              <a:rPr lang="en-GB" b="1" dirty="0" smtClean="0">
                <a:solidFill>
                  <a:srgbClr val="FF0000"/>
                </a:solidFill>
              </a:rPr>
              <a:t>6 weeks to break out </a:t>
            </a:r>
            <a:r>
              <a:rPr lang="en-GB" dirty="0" smtClean="0">
                <a:solidFill>
                  <a:schemeClr val="bg1"/>
                </a:solidFill>
              </a:rPr>
              <a:t>of the ring of blockhouses.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At the end of </a:t>
            </a:r>
            <a:r>
              <a:rPr lang="en-GB" b="1" dirty="0" smtClean="0">
                <a:solidFill>
                  <a:srgbClr val="FF0000"/>
                </a:solidFill>
              </a:rPr>
              <a:t>Nov 1934</a:t>
            </a:r>
            <a:r>
              <a:rPr lang="en-GB" dirty="0" smtClean="0">
                <a:solidFill>
                  <a:schemeClr val="bg1"/>
                </a:solidFill>
              </a:rPr>
              <a:t>, the Red Army reached the </a:t>
            </a:r>
            <a:r>
              <a:rPr lang="en-GB" b="1" dirty="0" smtClean="0">
                <a:solidFill>
                  <a:srgbClr val="FF0000"/>
                </a:solidFill>
              </a:rPr>
              <a:t>Xiang River</a:t>
            </a:r>
            <a:r>
              <a:rPr lang="en-GB" dirty="0" smtClean="0">
                <a:solidFill>
                  <a:schemeClr val="bg1"/>
                </a:solidFill>
              </a:rPr>
              <a:t> and lost </a:t>
            </a:r>
            <a:r>
              <a:rPr lang="en-GB" b="1" dirty="0" smtClean="0">
                <a:solidFill>
                  <a:srgbClr val="FF0000"/>
                </a:solidFill>
              </a:rPr>
              <a:t>over half </a:t>
            </a:r>
            <a:r>
              <a:rPr lang="en-GB" dirty="0" smtClean="0">
                <a:solidFill>
                  <a:schemeClr val="bg1"/>
                </a:solidFill>
              </a:rPr>
              <a:t>their number fighting the KMT.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factsanddetails.com/media/2/20080218-longmarch%20o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5"/>
            <a:ext cx="3848100" cy="230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istory.cultural-china.com/chinaWH/upload/upfiles/2010-01/20/long_march__a_significant_episode_in_the_history_of_the_cpc70b9c6e1e565c098fa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3"/>
            <a:ext cx="3887000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2" name="Picture 4" descr="http://www.kingsacademy.com/mhodges/03_The-World-since-1900/06_Dictatorship/pictures/WIK_China-1934-35_map-large_the-Long-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6" y="0"/>
            <a:ext cx="9179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Mao Takes Over – January 1935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Jan 1935 </a:t>
            </a:r>
            <a:r>
              <a:rPr lang="en-GB" dirty="0" smtClean="0">
                <a:solidFill>
                  <a:schemeClr val="bg1"/>
                </a:solidFill>
              </a:rPr>
              <a:t>they reached </a:t>
            </a:r>
            <a:r>
              <a:rPr lang="en-GB" b="1" dirty="0" smtClean="0">
                <a:solidFill>
                  <a:srgbClr val="FF0000"/>
                </a:solidFill>
              </a:rPr>
              <a:t>Zunyi</a:t>
            </a:r>
            <a:r>
              <a:rPr lang="en-GB" dirty="0" smtClean="0">
                <a:solidFill>
                  <a:schemeClr val="bg1"/>
                </a:solidFill>
              </a:rPr>
              <a:t>, where a meeting was held. Braun was </a:t>
            </a:r>
            <a:r>
              <a:rPr lang="en-GB" b="1" dirty="0" smtClean="0">
                <a:solidFill>
                  <a:srgbClr val="FF0000"/>
                </a:solidFill>
              </a:rPr>
              <a:t>blamed</a:t>
            </a:r>
            <a:r>
              <a:rPr lang="en-GB" dirty="0" smtClean="0">
                <a:solidFill>
                  <a:schemeClr val="bg1"/>
                </a:solidFill>
              </a:rPr>
              <a:t> for the defeat at the Xiang River: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He had allowed them to carry to much equipment which slowed them down.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retreat was in a straight line which helped the KMT predict where they were headed.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Leadership of the march was handed to </a:t>
            </a:r>
            <a:r>
              <a:rPr lang="en-GB" b="1" dirty="0" smtClean="0">
                <a:solidFill>
                  <a:srgbClr val="FF0000"/>
                </a:solidFill>
              </a:rPr>
              <a:t>Mao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Zhu De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blog.holachina.net/wp-content/uploads/1999/12/Mao-in-Yan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4022"/>
            <a:ext cx="3831704" cy="289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2AXOAhwY4bE/UMiP3IK32OI/AAAAAAAAAfY/myewXqP6O6U/s1600/young+Mao+Tse+t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3"/>
            <a:ext cx="3821418" cy="283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Progress in 1935 – January-October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13995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Under their new leadership, the march took off in a new direction, often</a:t>
            </a:r>
            <a:r>
              <a:rPr lang="en-GB" b="1" dirty="0" smtClean="0">
                <a:solidFill>
                  <a:srgbClr val="FF0000"/>
                </a:solidFill>
              </a:rPr>
              <a:t> changing routes</a:t>
            </a:r>
            <a:r>
              <a:rPr lang="en-GB" dirty="0" smtClean="0">
                <a:solidFill>
                  <a:schemeClr val="bg1"/>
                </a:solidFill>
              </a:rPr>
              <a:t> &amp; </a:t>
            </a:r>
            <a:r>
              <a:rPr lang="en-GB" b="1" dirty="0" smtClean="0">
                <a:solidFill>
                  <a:srgbClr val="FF0000"/>
                </a:solidFill>
              </a:rPr>
              <a:t>splitting forces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One of the most famous events was the </a:t>
            </a:r>
            <a:r>
              <a:rPr lang="en-GB" b="1" dirty="0" smtClean="0">
                <a:solidFill>
                  <a:srgbClr val="FF0000"/>
                </a:solidFill>
              </a:rPr>
              <a:t>crossing of the </a:t>
            </a:r>
            <a:r>
              <a:rPr lang="en-GB" b="1" dirty="0" err="1" smtClean="0">
                <a:solidFill>
                  <a:srgbClr val="FF0000"/>
                </a:solidFill>
              </a:rPr>
              <a:t>Dadu</a:t>
            </a:r>
            <a:r>
              <a:rPr lang="en-GB" b="1" dirty="0" smtClean="0">
                <a:solidFill>
                  <a:srgbClr val="FF0000"/>
                </a:solidFill>
              </a:rPr>
              <a:t> River</a:t>
            </a:r>
            <a:r>
              <a:rPr lang="en-GB" dirty="0" smtClean="0">
                <a:solidFill>
                  <a:schemeClr val="bg1"/>
                </a:solidFill>
              </a:rPr>
              <a:t>. 22 soldiers swung across the river gorge on chains whilst under fire.</a:t>
            </a:r>
          </a:p>
        </p:txBody>
      </p:sp>
      <p:pic>
        <p:nvPicPr>
          <p:cNvPr id="9218" name="Picture 2" descr="http://blog.uchinatravel.com/wp-content/uploads/2011/07/The-Long-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5"/>
            <a:ext cx="3600399" cy="224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xtimeline.com/__UserPic_Large/44840/evt09112619060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5537"/>
            <a:ext cx="4953399" cy="3382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Arrival – October 1935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349213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October 1935 </a:t>
            </a:r>
            <a:r>
              <a:rPr lang="en-GB" dirty="0" smtClean="0">
                <a:solidFill>
                  <a:schemeClr val="bg1"/>
                </a:solidFill>
              </a:rPr>
              <a:t>they had reached their destination of the poor communist base at </a:t>
            </a:r>
            <a:r>
              <a:rPr lang="en-GB" b="1" dirty="0" err="1" smtClean="0">
                <a:solidFill>
                  <a:srgbClr val="FF0000"/>
                </a:solidFill>
              </a:rPr>
              <a:t>Yanan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b="1" dirty="0" smtClean="0">
                <a:solidFill>
                  <a:srgbClr val="FF0000"/>
                </a:solidFill>
              </a:rPr>
              <a:t>Shaanxi</a:t>
            </a:r>
            <a:r>
              <a:rPr lang="en-GB" dirty="0" smtClean="0">
                <a:solidFill>
                  <a:schemeClr val="bg1"/>
                </a:solidFill>
              </a:rPr>
              <a:t> province.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They had: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Fought dozens of battles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Crossed 24 rivers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Crossed 18 mountain ranges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Covered 24 miles a day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000 kilometres </a:t>
            </a:r>
            <a:r>
              <a:rPr lang="en-GB" dirty="0" smtClean="0">
                <a:solidFill>
                  <a:schemeClr val="bg1"/>
                </a:solidFill>
              </a:rPr>
              <a:t>in total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0,000 </a:t>
            </a:r>
            <a:r>
              <a:rPr lang="en-GB" dirty="0" smtClean="0">
                <a:solidFill>
                  <a:schemeClr val="bg1"/>
                </a:solidFill>
              </a:rPr>
              <a:t>reached destination out of 100,000</a:t>
            </a:r>
          </a:p>
        </p:txBody>
      </p:sp>
      <p:pic>
        <p:nvPicPr>
          <p:cNvPr id="4" name="Picture 4" descr="http://blog.holachina.net/wp-content/uploads/1999/12/Long-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30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theage.com.au/ffximage/2006/04/21/LongMarch_060421030241977_wideweb__30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95" y="2420888"/>
            <a:ext cx="3794787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xists.org/subject/china/mao_and_frie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59" y="3717032"/>
            <a:ext cx="2565817" cy="294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Importance of the March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228184" cy="56612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CCP had survived </a:t>
            </a:r>
            <a:r>
              <a:rPr lang="en-GB" dirty="0" smtClean="0">
                <a:solidFill>
                  <a:schemeClr val="bg1"/>
                </a:solidFill>
              </a:rPr>
              <a:t>and found a new base which was remote and safe from attack from the KMT &amp; Japanese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Mao was hailed as a </a:t>
            </a:r>
            <a:r>
              <a:rPr lang="en-GB" b="1" dirty="0" smtClean="0">
                <a:solidFill>
                  <a:srgbClr val="FF0000"/>
                </a:solidFill>
              </a:rPr>
              <a:t>great hero </a:t>
            </a:r>
            <a:r>
              <a:rPr lang="en-GB" dirty="0" smtClean="0">
                <a:solidFill>
                  <a:schemeClr val="bg1"/>
                </a:solidFill>
              </a:rPr>
              <a:t>and was re-established as the unchallenged </a:t>
            </a:r>
            <a:r>
              <a:rPr lang="en-GB" b="1" dirty="0" smtClean="0">
                <a:solidFill>
                  <a:srgbClr val="FF0000"/>
                </a:solidFill>
              </a:rPr>
              <a:t>leader of the CCP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Many Chinese saw the </a:t>
            </a:r>
            <a:r>
              <a:rPr lang="en-GB" b="1" dirty="0" smtClean="0">
                <a:solidFill>
                  <a:srgbClr val="FF0000"/>
                </a:solidFill>
              </a:rPr>
              <a:t>CCP as heroes </a:t>
            </a:r>
            <a:r>
              <a:rPr lang="en-GB" dirty="0" smtClean="0">
                <a:solidFill>
                  <a:schemeClr val="bg1"/>
                </a:solidFill>
              </a:rPr>
              <a:t>&amp; Long March became part of </a:t>
            </a:r>
            <a:r>
              <a:rPr lang="en-GB" b="1" dirty="0" smtClean="0">
                <a:solidFill>
                  <a:srgbClr val="FF0000"/>
                </a:solidFill>
              </a:rPr>
              <a:t>CCP mythology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good behaviour </a:t>
            </a:r>
            <a:r>
              <a:rPr lang="en-GB" dirty="0" smtClean="0">
                <a:solidFill>
                  <a:schemeClr val="bg1"/>
                </a:solidFill>
              </a:rPr>
              <a:t>of the Red Army impressed peasants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1820" y="1463798"/>
            <a:ext cx="2736304" cy="52055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1.) Which is the </a:t>
            </a:r>
            <a:r>
              <a:rPr lang="en-GB" sz="2800" b="1" i="1" u="sng" dirty="0" smtClean="0"/>
              <a:t>most important </a:t>
            </a:r>
            <a:r>
              <a:rPr lang="en-GB" sz="2800" b="1" dirty="0" smtClean="0"/>
              <a:t>consequence of the march? Why?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/>
              <a:t>2.) How did the success of the march help </a:t>
            </a:r>
            <a:r>
              <a:rPr lang="en-GB" sz="2800" b="1" i="1" u="sng" dirty="0" smtClean="0"/>
              <a:t>boost CCP support</a:t>
            </a:r>
            <a:r>
              <a:rPr lang="en-GB" sz="2800" b="1" dirty="0" smtClean="0"/>
              <a:t> across China?</a:t>
            </a:r>
            <a:endParaRPr lang="en-GB" sz="2800" b="1" dirty="0"/>
          </a:p>
        </p:txBody>
      </p:sp>
      <p:pic>
        <p:nvPicPr>
          <p:cNvPr id="7170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3182"/>
            <a:ext cx="1065065" cy="10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4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Section C - Exam Question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(a) ‘What does this Source tell us about the events of the Long March?’ (3)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(b) ‘Describe the key features of </a:t>
            </a:r>
            <a:r>
              <a:rPr lang="en-GB" b="1" dirty="0" smtClean="0">
                <a:solidFill>
                  <a:srgbClr val="FF0000"/>
                </a:solidFill>
              </a:rPr>
              <a:t>EITHER</a:t>
            </a:r>
            <a:r>
              <a:rPr lang="en-GB" dirty="0" smtClean="0">
                <a:solidFill>
                  <a:schemeClr val="bg1"/>
                </a:solidFill>
              </a:rPr>
              <a:t> the Long March </a:t>
            </a:r>
            <a:r>
              <a:rPr lang="en-GB" b="1" dirty="0" smtClean="0">
                <a:solidFill>
                  <a:srgbClr val="FF0000"/>
                </a:solidFill>
              </a:rPr>
              <a:t>OR</a:t>
            </a:r>
            <a:r>
              <a:rPr lang="en-GB" dirty="0" smtClean="0">
                <a:solidFill>
                  <a:schemeClr val="bg1"/>
                </a:solidFill>
              </a:rPr>
              <a:t> the Great Leap Forward’ (7)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2276872"/>
            <a:ext cx="8784976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 smtClean="0"/>
              <a:t>“For twelve months we were under daily reconnaissance and bombing from the air. We were encircled, pursued, obstructed and intercepted on the ground by a force of several hundred thousand men. We encountered untold difficulties and obstacles on the way, but by keeping our two feed going we swept across a distance of more than 10,000 km…Has there ever been a long march like ours?”</a:t>
            </a:r>
          </a:p>
          <a:p>
            <a:pPr algn="ctr"/>
            <a:endParaRPr lang="en-GB" sz="1050" dirty="0"/>
          </a:p>
          <a:p>
            <a:pPr algn="ctr"/>
            <a:r>
              <a:rPr lang="en-GB" sz="2400" b="1" dirty="0" smtClean="0"/>
              <a:t>The Communist Leader Mao Zedong - 1949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76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Mark Scheme</a:t>
            </a:r>
            <a:endParaRPr lang="en-GB" b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52091"/>
              </p:ext>
            </p:extLst>
          </p:nvPr>
        </p:nvGraphicFramePr>
        <p:xfrm>
          <a:off x="323528" y="1196752"/>
          <a:ext cx="856895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7200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Question</a:t>
                      </a:r>
                      <a:r>
                        <a:rPr lang="en-GB" b="1" baseline="0" dirty="0" smtClean="0"/>
                        <a:t> 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Mark</a:t>
                      </a:r>
                      <a:endParaRPr lang="en-GB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One factor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 mark</a:t>
                      </a:r>
                      <a:endParaRPr lang="en-GB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Two factors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 marks</a:t>
                      </a:r>
                      <a:endParaRPr lang="en-GB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Three factors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r>
                        <a:rPr lang="en-GB" b="1" baseline="0" dirty="0" smtClean="0"/>
                        <a:t> marks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66792"/>
              </p:ext>
            </p:extLst>
          </p:nvPr>
        </p:nvGraphicFramePr>
        <p:xfrm>
          <a:off x="179512" y="4365104"/>
          <a:ext cx="8784976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7233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Question</a:t>
                      </a:r>
                      <a:r>
                        <a:rPr lang="en-GB" b="1" baseline="0" dirty="0" smtClean="0"/>
                        <a:t> 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Mark</a:t>
                      </a:r>
                      <a:endParaRPr lang="en-GB" b="1" dirty="0"/>
                    </a:p>
                  </a:txBody>
                  <a:tcPr/>
                </a:tc>
              </a:tr>
              <a:tr h="81525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Simple or generalised statements of key</a:t>
                      </a:r>
                      <a:r>
                        <a:rPr lang="en-GB" b="1" baseline="0" dirty="0" smtClean="0"/>
                        <a:t> features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1-2</a:t>
                      </a:r>
                      <a:endParaRPr lang="en-GB" b="1" dirty="0"/>
                    </a:p>
                  </a:txBody>
                  <a:tcPr/>
                </a:tc>
              </a:tr>
              <a:tr h="47233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Developed Statements</a:t>
                      </a:r>
                      <a:r>
                        <a:rPr lang="en-GB" b="1" baseline="0" dirty="0" smtClean="0"/>
                        <a:t> of key features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3-5</a:t>
                      </a:r>
                      <a:endParaRPr lang="en-GB" b="1" dirty="0"/>
                    </a:p>
                  </a:txBody>
                  <a:tcPr/>
                </a:tc>
              </a:tr>
              <a:tr h="47233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Developed</a:t>
                      </a:r>
                      <a:r>
                        <a:rPr lang="en-GB" b="1" baseline="0" dirty="0" smtClean="0"/>
                        <a:t> explanation of key features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6-7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0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emersonkent.com/images/long_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15"/>
            <a:ext cx="9144000" cy="68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Northern Expedition 1926-1928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Chiang finally removed the warlords with the help of the CCP in 1928.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Peasants &amp; workers welcomed Chiang’s armies &amp; there was </a:t>
            </a:r>
            <a:r>
              <a:rPr lang="en-GB" b="1" dirty="0" smtClean="0">
                <a:solidFill>
                  <a:srgbClr val="FF0000"/>
                </a:solidFill>
              </a:rPr>
              <a:t>little resistance </a:t>
            </a:r>
            <a:r>
              <a:rPr lang="en-GB" dirty="0" smtClean="0">
                <a:solidFill>
                  <a:schemeClr val="bg1"/>
                </a:solidFill>
              </a:rPr>
              <a:t>from the warlords.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China was now </a:t>
            </a:r>
            <a:r>
              <a:rPr lang="en-GB" b="1" dirty="0" smtClean="0">
                <a:solidFill>
                  <a:srgbClr val="FF0000"/>
                </a:solidFill>
              </a:rPr>
              <a:t>reunified</a:t>
            </a:r>
            <a:r>
              <a:rPr lang="en-GB" dirty="0" smtClean="0">
                <a:solidFill>
                  <a:schemeClr val="bg1"/>
                </a:solidFill>
              </a:rPr>
              <a:t> and Chiang’s government was </a:t>
            </a:r>
            <a:r>
              <a:rPr lang="en-GB" b="1" dirty="0" smtClean="0">
                <a:solidFill>
                  <a:srgbClr val="FF0000"/>
                </a:solidFill>
              </a:rPr>
              <a:t>recognised </a:t>
            </a:r>
            <a:r>
              <a:rPr lang="en-GB" dirty="0" smtClean="0">
                <a:solidFill>
                  <a:schemeClr val="bg1"/>
                </a:solidFill>
              </a:rPr>
              <a:t>by foreign powers.</a:t>
            </a:r>
          </a:p>
        </p:txBody>
      </p:sp>
      <p:pic>
        <p:nvPicPr>
          <p:cNvPr id="10246" name="Picture 6" descr="http://www.cityofart.net/bship/central_troops_1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6962"/>
            <a:ext cx="3707904" cy="244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overbrowser.com/image/time/56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80" y="980728"/>
            <a:ext cx="2937935" cy="38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unimaps.com/china1926/lgmain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1456"/>
            <a:ext cx="9139420" cy="68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Shanghai Massacres - 1927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Chiang </a:t>
            </a:r>
            <a:r>
              <a:rPr lang="en-GB" b="1" dirty="0" smtClean="0">
                <a:solidFill>
                  <a:srgbClr val="FF0000"/>
                </a:solidFill>
              </a:rPr>
              <a:t>feared</a:t>
            </a:r>
            <a:r>
              <a:rPr lang="en-GB" dirty="0" smtClean="0">
                <a:solidFill>
                  <a:schemeClr val="bg1"/>
                </a:solidFill>
              </a:rPr>
              <a:t> the growing influence of the CCP, especially in Shanghai.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1927 he </a:t>
            </a:r>
            <a:r>
              <a:rPr lang="en-GB" b="1" dirty="0" smtClean="0">
                <a:solidFill>
                  <a:srgbClr val="FF0000"/>
                </a:solidFill>
              </a:rPr>
              <a:t>turned on them </a:t>
            </a:r>
            <a:r>
              <a:rPr lang="en-GB" dirty="0" smtClean="0">
                <a:solidFill>
                  <a:schemeClr val="bg1"/>
                </a:solidFill>
              </a:rPr>
              <a:t>&amp; the KMT sent an army to Shanghai. The workers of Shanghai </a:t>
            </a:r>
            <a:r>
              <a:rPr lang="en-GB" b="1" dirty="0" smtClean="0">
                <a:solidFill>
                  <a:srgbClr val="FF0000"/>
                </a:solidFill>
              </a:rPr>
              <a:t>rebelled against the warlord </a:t>
            </a:r>
            <a:r>
              <a:rPr lang="en-GB" dirty="0" smtClean="0">
                <a:solidFill>
                  <a:schemeClr val="bg1"/>
                </a:solidFill>
              </a:rPr>
              <a:t>in the area.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When Chiang’s army arrived, it </a:t>
            </a:r>
            <a:r>
              <a:rPr lang="en-GB" b="1" dirty="0" smtClean="0">
                <a:solidFill>
                  <a:srgbClr val="FF0000"/>
                </a:solidFill>
              </a:rPr>
              <a:t>executed </a:t>
            </a:r>
            <a:r>
              <a:rPr lang="en-GB" dirty="0" smtClean="0">
                <a:solidFill>
                  <a:schemeClr val="bg1"/>
                </a:solidFill>
              </a:rPr>
              <a:t>all the Communists it could find.</a:t>
            </a:r>
          </a:p>
        </p:txBody>
      </p:sp>
      <p:pic>
        <p:nvPicPr>
          <p:cNvPr id="9218" name="Picture 2" descr="http://2.bp.blogspot.com/_69Ty55H-fE8/THLoK8DGaeI/AAAAAAAAAG8/6-GL6dYCFXs/s1600/ShanghaiMassacre1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5" y="4254617"/>
            <a:ext cx="3963291" cy="256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xtimeline.com/__UserPic_Large/56901/evt1003301839000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5" y="980727"/>
            <a:ext cx="3941765" cy="327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Reorganising the CCP – 1927-1934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Many Communist like Mao escaped to the province of </a:t>
            </a:r>
            <a:r>
              <a:rPr lang="en-GB" b="1" dirty="0" smtClean="0">
                <a:solidFill>
                  <a:srgbClr val="FF0000"/>
                </a:solidFill>
              </a:rPr>
              <a:t>Kiangsi </a:t>
            </a:r>
            <a:r>
              <a:rPr lang="en-GB" dirty="0" smtClean="0">
                <a:solidFill>
                  <a:schemeClr val="bg1"/>
                </a:solidFill>
              </a:rPr>
              <a:t>where Mao setup the </a:t>
            </a:r>
            <a:r>
              <a:rPr lang="en-GB" b="1" dirty="0" smtClean="0">
                <a:solidFill>
                  <a:srgbClr val="FF0000"/>
                </a:solidFill>
              </a:rPr>
              <a:t>Kiangsi Soviet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Red Army </a:t>
            </a:r>
            <a:r>
              <a:rPr lang="en-GB" dirty="0" smtClean="0">
                <a:solidFill>
                  <a:schemeClr val="bg1"/>
                </a:solidFill>
              </a:rPr>
              <a:t>which had </a:t>
            </a:r>
            <a:r>
              <a:rPr lang="en-GB" b="1" dirty="0" smtClean="0">
                <a:solidFill>
                  <a:srgbClr val="FF0000"/>
                </a:solidFill>
              </a:rPr>
              <a:t>11,000 members </a:t>
            </a:r>
            <a:r>
              <a:rPr lang="en-GB" dirty="0" smtClean="0">
                <a:solidFill>
                  <a:schemeClr val="bg1"/>
                </a:solidFill>
              </a:rPr>
              <a:t>by 1930.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Support grew for the CCP as land was </a:t>
            </a:r>
            <a:r>
              <a:rPr lang="en-GB" b="1" dirty="0" smtClean="0">
                <a:solidFill>
                  <a:srgbClr val="FF0000"/>
                </a:solidFill>
              </a:rPr>
              <a:t>redistributed</a:t>
            </a:r>
            <a:r>
              <a:rPr lang="en-GB" dirty="0" smtClean="0">
                <a:solidFill>
                  <a:schemeClr val="bg1"/>
                </a:solidFill>
              </a:rPr>
              <a:t> to peasants.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Red Army trained in </a:t>
            </a:r>
            <a:r>
              <a:rPr lang="en-GB" b="1" dirty="0" smtClean="0">
                <a:solidFill>
                  <a:srgbClr val="FF0000"/>
                </a:solidFill>
              </a:rPr>
              <a:t>Guerrilla Warfare </a:t>
            </a:r>
            <a:r>
              <a:rPr lang="en-GB" dirty="0" smtClean="0">
                <a:solidFill>
                  <a:schemeClr val="bg1"/>
                </a:solidFill>
              </a:rPr>
              <a:t>and was told to </a:t>
            </a:r>
            <a:r>
              <a:rPr lang="en-GB" b="1" dirty="0" smtClean="0">
                <a:solidFill>
                  <a:srgbClr val="FF0000"/>
                </a:solidFill>
              </a:rPr>
              <a:t>respect peasants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6056" y="1196752"/>
            <a:ext cx="3960440" cy="5472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prstClr val="black"/>
                </a:solidFill>
              </a:rPr>
              <a:t>The Eight Rules of the Red Army</a:t>
            </a: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Speak politely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Pay fairly for what you buy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Return anything you borrow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Pay for everything you damage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Don’t hit or swear at people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Don’t damage crops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Don’t take liberties with women</a:t>
            </a:r>
          </a:p>
          <a:p>
            <a:pPr marL="342900" indent="-342900">
              <a:buFontTx/>
              <a:buAutoNum type="arabicPeriod"/>
            </a:pPr>
            <a:r>
              <a:rPr lang="en-GB" sz="2400" b="1" i="1" dirty="0" smtClean="0">
                <a:solidFill>
                  <a:prstClr val="black"/>
                </a:solidFill>
              </a:rPr>
              <a:t>Don’t ill-treat prisoners</a:t>
            </a:r>
            <a:endParaRPr lang="en-GB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Extermination Campaigns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Chiang was determined to crush the Kiangsi Soviet. Between 1930-1934 he launched 5 massive </a:t>
            </a:r>
            <a:r>
              <a:rPr lang="en-GB" b="1" dirty="0" smtClean="0">
                <a:solidFill>
                  <a:srgbClr val="FF0000"/>
                </a:solidFill>
              </a:rPr>
              <a:t>extermination campaigns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first 4 were </a:t>
            </a:r>
            <a:r>
              <a:rPr lang="en-GB" b="1" dirty="0" smtClean="0">
                <a:solidFill>
                  <a:srgbClr val="FF0000"/>
                </a:solidFill>
              </a:rPr>
              <a:t>failures</a:t>
            </a:r>
            <a:r>
              <a:rPr lang="en-GB" dirty="0" smtClean="0">
                <a:solidFill>
                  <a:schemeClr val="bg1"/>
                </a:solidFill>
              </a:rPr>
              <a:t> due to the guerrilla tactics used by Mao’s forces. However over a </a:t>
            </a:r>
            <a:r>
              <a:rPr lang="en-GB" b="1" dirty="0" smtClean="0">
                <a:solidFill>
                  <a:srgbClr val="FF0000"/>
                </a:solidFill>
              </a:rPr>
              <a:t>million civilians were killed</a:t>
            </a:r>
            <a:r>
              <a:rPr lang="en-GB" dirty="0" smtClean="0">
                <a:solidFill>
                  <a:schemeClr val="bg1"/>
                </a:solidFill>
              </a:rPr>
              <a:t>. Mao was criticised.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5220072" y="1412776"/>
            <a:ext cx="3744416" cy="51125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prstClr val="black"/>
                </a:solidFill>
              </a:rPr>
              <a:t>Mao on the tactics of the Red Army, 1930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black"/>
                </a:solidFill>
              </a:rPr>
              <a:t>When the enemy advances, we retreat.</a:t>
            </a:r>
          </a:p>
          <a:p>
            <a:pPr algn="ctr"/>
            <a:endParaRPr lang="en-GB" sz="2000" b="1" i="1" dirty="0" smtClean="0">
              <a:solidFill>
                <a:prstClr val="black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black"/>
                </a:solidFill>
              </a:rPr>
              <a:t>When the enemy halts, we harass.</a:t>
            </a:r>
          </a:p>
          <a:p>
            <a:pPr algn="ctr"/>
            <a:endParaRPr lang="en-GB" sz="2000" b="1" i="1" dirty="0" smtClean="0">
              <a:solidFill>
                <a:prstClr val="black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black"/>
                </a:solidFill>
              </a:rPr>
              <a:t>When the army retires, we attack.</a:t>
            </a:r>
          </a:p>
          <a:p>
            <a:pPr algn="ctr"/>
            <a:endParaRPr lang="en-GB" sz="2000" b="1" i="1" dirty="0" smtClean="0">
              <a:solidFill>
                <a:prstClr val="black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black"/>
                </a:solidFill>
              </a:rPr>
              <a:t>When the enemy retreats, we pursue.</a:t>
            </a:r>
            <a:endParaRPr lang="en-GB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Fifth Extermination Campaign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Summer 1933</a:t>
            </a:r>
            <a:r>
              <a:rPr lang="en-GB" dirty="0" smtClean="0">
                <a:solidFill>
                  <a:schemeClr val="bg1"/>
                </a:solidFill>
              </a:rPr>
              <a:t>, Chiang used new tactics suggested by </a:t>
            </a:r>
            <a:r>
              <a:rPr lang="en-GB" b="1" dirty="0" smtClean="0">
                <a:solidFill>
                  <a:srgbClr val="FF0000"/>
                </a:solidFill>
              </a:rPr>
              <a:t>General Hans von Seeckt</a:t>
            </a:r>
            <a:r>
              <a:rPr lang="en-GB" dirty="0" smtClean="0">
                <a:solidFill>
                  <a:schemeClr val="bg1"/>
                </a:solidFill>
              </a:rPr>
              <a:t>, a German military advisor.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Seeckt used ‘</a:t>
            </a:r>
            <a:r>
              <a:rPr lang="en-GB" b="1" dirty="0" smtClean="0">
                <a:solidFill>
                  <a:srgbClr val="FF0000"/>
                </a:solidFill>
              </a:rPr>
              <a:t>blockhouse</a:t>
            </a:r>
            <a:r>
              <a:rPr lang="en-GB" dirty="0" smtClean="0">
                <a:solidFill>
                  <a:schemeClr val="bg1"/>
                </a:solidFill>
              </a:rPr>
              <a:t>’ tactics. The KMT surrounded the Kiangsi Soviet with </a:t>
            </a:r>
            <a:r>
              <a:rPr lang="en-GB" b="1" dirty="0" smtClean="0">
                <a:solidFill>
                  <a:srgbClr val="FF0000"/>
                </a:solidFill>
              </a:rPr>
              <a:t>½ m troops </a:t>
            </a:r>
            <a:r>
              <a:rPr lang="en-GB" dirty="0" smtClean="0">
                <a:solidFill>
                  <a:schemeClr val="bg1"/>
                </a:solidFill>
              </a:rPr>
              <a:t>and advanced slowly building </a:t>
            </a:r>
            <a:r>
              <a:rPr lang="en-GB" b="1" dirty="0" smtClean="0">
                <a:solidFill>
                  <a:srgbClr val="FF0000"/>
                </a:solidFill>
              </a:rPr>
              <a:t>blockhouses</a:t>
            </a:r>
            <a:r>
              <a:rPr lang="en-GB" dirty="0" smtClean="0">
                <a:solidFill>
                  <a:schemeClr val="bg1"/>
                </a:solidFill>
              </a:rPr>
              <a:t>, digging </a:t>
            </a:r>
            <a:r>
              <a:rPr lang="en-GB" b="1" dirty="0" smtClean="0">
                <a:solidFill>
                  <a:srgbClr val="FF0000"/>
                </a:solidFill>
              </a:rPr>
              <a:t>trenches </a:t>
            </a:r>
            <a:r>
              <a:rPr lang="en-GB" dirty="0" smtClean="0">
                <a:solidFill>
                  <a:schemeClr val="bg1"/>
                </a:solidFill>
              </a:rPr>
              <a:t>&amp; putting up </a:t>
            </a:r>
            <a:r>
              <a:rPr lang="en-GB" b="1" dirty="0" smtClean="0">
                <a:solidFill>
                  <a:srgbClr val="FF0000"/>
                </a:solidFill>
              </a:rPr>
              <a:t>barbed wire fences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</a:t>
            </a:r>
            <a:r>
              <a:rPr lang="en-GB" b="1" dirty="0" smtClean="0">
                <a:solidFill>
                  <a:srgbClr val="FF0000"/>
                </a:solidFill>
              </a:rPr>
              <a:t>prevented food </a:t>
            </a:r>
            <a:r>
              <a:rPr lang="en-GB" dirty="0" smtClean="0">
                <a:solidFill>
                  <a:schemeClr val="bg1"/>
                </a:solidFill>
              </a:rPr>
              <a:t>getting in or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roprofs.com/quiz-school/upload/yuiupload/124470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05" y="1052736"/>
            <a:ext cx="2266536" cy="311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imulatedboredom.com/wp-content/uploads/2010/10/General-Chiang-Kai-Shek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46" y="4314050"/>
            <a:ext cx="3266454" cy="254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Fifth Extermination Campaign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Communists </a:t>
            </a:r>
            <a:r>
              <a:rPr lang="en-GB" b="1" dirty="0" smtClean="0">
                <a:solidFill>
                  <a:srgbClr val="FF0000"/>
                </a:solidFill>
              </a:rPr>
              <a:t>abandoned Guerrilla Warfare </a:t>
            </a:r>
            <a:r>
              <a:rPr lang="en-GB" dirty="0" smtClean="0">
                <a:solidFill>
                  <a:schemeClr val="bg1"/>
                </a:solidFill>
              </a:rPr>
              <a:t>and under the influence of </a:t>
            </a:r>
            <a:r>
              <a:rPr lang="en-GB" b="1" dirty="0" smtClean="0">
                <a:solidFill>
                  <a:srgbClr val="FF0000"/>
                </a:solidFill>
              </a:rPr>
              <a:t>Otto Braun</a:t>
            </a:r>
            <a:r>
              <a:rPr lang="en-GB" dirty="0" smtClean="0">
                <a:solidFill>
                  <a:schemeClr val="bg1"/>
                </a:solidFill>
              </a:rPr>
              <a:t>, launched a series of disastrous pitched battles.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summer the communists were surrounded by </a:t>
            </a:r>
            <a:r>
              <a:rPr lang="en-GB" b="1" dirty="0" smtClean="0">
                <a:solidFill>
                  <a:srgbClr val="FF0000"/>
                </a:solidFill>
              </a:rPr>
              <a:t>four lines </a:t>
            </a:r>
            <a:r>
              <a:rPr lang="en-GB" dirty="0" smtClean="0">
                <a:solidFill>
                  <a:schemeClr val="bg1"/>
                </a:solidFill>
              </a:rPr>
              <a:t>of blockhouses &amp; close to </a:t>
            </a:r>
            <a:r>
              <a:rPr lang="en-GB" b="1" dirty="0" smtClean="0">
                <a:solidFill>
                  <a:srgbClr val="FF0000"/>
                </a:solidFill>
              </a:rPr>
              <a:t>starvation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</a:t>
            </a:r>
            <a:r>
              <a:rPr lang="en-GB" b="1" dirty="0" smtClean="0">
                <a:solidFill>
                  <a:srgbClr val="FF0000"/>
                </a:solidFill>
              </a:rPr>
              <a:t>Oct 1934</a:t>
            </a:r>
            <a:r>
              <a:rPr lang="en-GB" dirty="0" smtClean="0">
                <a:solidFill>
                  <a:schemeClr val="bg1"/>
                </a:solidFill>
              </a:rPr>
              <a:t>, they had lost </a:t>
            </a:r>
            <a:r>
              <a:rPr lang="en-GB" b="1" dirty="0" smtClean="0">
                <a:solidFill>
                  <a:srgbClr val="FF0000"/>
                </a:solidFill>
              </a:rPr>
              <a:t>½</a:t>
            </a:r>
            <a:r>
              <a:rPr lang="en-GB" dirty="0" smtClean="0">
                <a:solidFill>
                  <a:schemeClr val="bg1"/>
                </a:solidFill>
              </a:rPr>
              <a:t> of their territory as well as </a:t>
            </a:r>
            <a:r>
              <a:rPr lang="en-GB" b="1" dirty="0" smtClean="0">
                <a:solidFill>
                  <a:srgbClr val="FF0000"/>
                </a:solidFill>
              </a:rPr>
              <a:t>60,000 troops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indiana.edu/~e232/O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496444" cy="3604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80112" y="4729412"/>
            <a:ext cx="3424436" cy="1935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Otto Braun </a:t>
            </a:r>
            <a:r>
              <a:rPr lang="en-GB" sz="2000" b="1" dirty="0" smtClean="0"/>
              <a:t>– German Communist and </a:t>
            </a:r>
            <a:r>
              <a:rPr lang="en-GB" sz="2000" b="1" dirty="0" err="1" smtClean="0"/>
              <a:t>Comintern</a:t>
            </a:r>
            <a:r>
              <a:rPr lang="en-GB" sz="2000" b="1" dirty="0" smtClean="0"/>
              <a:t> agent who was sent to China by Soviet Russia to give military advice to the CCP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91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981</Words>
  <Application>Microsoft Office PowerPoint</Application>
  <PresentationFormat>Presentación en pantalla (4:3)</PresentationFormat>
  <Paragraphs>123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How important was the ‘Long March’ to Mao’s eventual success?</vt:lpstr>
      <vt:lpstr>Presentación de PowerPoint</vt:lpstr>
      <vt:lpstr>The Northern Expedition 1926-1928</vt:lpstr>
      <vt:lpstr>Presentación de PowerPoint</vt:lpstr>
      <vt:lpstr>The Shanghai Massacres - 1927</vt:lpstr>
      <vt:lpstr>Reorganising the CCP – 1927-1934</vt:lpstr>
      <vt:lpstr>The Extermination Campaigns</vt:lpstr>
      <vt:lpstr>The Fifth Extermination Campaign</vt:lpstr>
      <vt:lpstr>The Fifth Extermination Campaign</vt:lpstr>
      <vt:lpstr>The Break Out – October 1934</vt:lpstr>
      <vt:lpstr>Presentación de PowerPoint</vt:lpstr>
      <vt:lpstr>Mao Takes Over – January 1935</vt:lpstr>
      <vt:lpstr>Progress in 1935 – January-October</vt:lpstr>
      <vt:lpstr>Arrival – October 1935</vt:lpstr>
      <vt:lpstr>Importance of the March</vt:lpstr>
      <vt:lpstr>Section C - Exam Question</vt:lpstr>
      <vt:lpstr>Mark Scheme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 March</dc:title>
  <dc:creator>benny</dc:creator>
  <cp:lastModifiedBy>Claire</cp:lastModifiedBy>
  <cp:revision>22</cp:revision>
  <dcterms:created xsi:type="dcterms:W3CDTF">2013-01-21T12:24:51Z</dcterms:created>
  <dcterms:modified xsi:type="dcterms:W3CDTF">2017-09-30T14:56:35Z</dcterms:modified>
</cp:coreProperties>
</file>