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58" r:id="rId4"/>
    <p:sldId id="260" r:id="rId5"/>
    <p:sldId id="264" r:id="rId6"/>
    <p:sldId id="274" r:id="rId7"/>
    <p:sldId id="265" r:id="rId8"/>
    <p:sldId id="262" r:id="rId9"/>
    <p:sldId id="263" r:id="rId10"/>
    <p:sldId id="273" r:id="rId11"/>
    <p:sldId id="272" r:id="rId12"/>
    <p:sldId id="261" r:id="rId13"/>
    <p:sldId id="266" r:id="rId14"/>
    <p:sldId id="269" r:id="rId15"/>
    <p:sldId id="270" r:id="rId16"/>
    <p:sldId id="267" r:id="rId17"/>
    <p:sldId id="268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3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8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0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7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6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1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4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8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18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hk/url?sa=i&amp;rct=j&amp;q=the+great+leap+forward&amp;source=images&amp;cd=&amp;cad=rja&amp;docid=AG8PKgm3JLwjTM&amp;tbnid=zkFoxD0T0NVKQM:&amp;ved=0CAUQjRw&amp;url=http://uselesstree.typepad.com/useless_tree/2009/07/pulling-out-the-rice-shoots.html&amp;ei=bJArUefkO-WaiAeVs4HQAw&amp;psig=AFQjCNG9v9-2T5YPeZ7vZuom0096iHEmrw&amp;ust=136189590854060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hk/url?sa=i&amp;rct=j&amp;q=the+great+leap+forward+communes&amp;source=images&amp;cd=&amp;cad=rja&amp;docid=THegbyDNlYNYVM&amp;tbnid=hdbRLB35oUbpRM:&amp;ved=0CAUQjRw&amp;url=http://iftf.typepad.com/virtualchina/history/page/2/&amp;ei=7oQrUYHDFcuViQe47IDwAg&amp;psig=AFQjCNGewWFSffwgpUphLbuaTwdHCcS-bw&amp;ust=13618929697274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.hk/url?sa=i&amp;rct=j&amp;q=the+great+leap+forward+communes&amp;source=images&amp;cd=&amp;cad=rja&amp;docid=THegbyDNlYNYVM&amp;tbnid=F-It4eXKMuPsKM:&amp;ved=0CAUQjRw&amp;url=http://iftf.typepad.com/virtualchina/history/page/2/&amp;ei=PoUrUYC6DPGTiAetvYCoDg&amp;psig=AFQjCNGewWFSffwgpUphLbuaTwdHCcS-bw&amp;ust=136189296972743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1252" y="857250"/>
            <a:ext cx="9215252" cy="1192357"/>
          </a:xfrm>
        </p:spPr>
        <p:txBody>
          <a:bodyPr>
            <a:noAutofit/>
          </a:bodyPr>
          <a:lstStyle/>
          <a:p>
            <a:r>
              <a:rPr lang="en-GB" sz="4400" b="1" u="sng" dirty="0"/>
              <a:t>What were the causes and consequences of the ‘Great Leap Forward’?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21057"/>
            <a:ext cx="9144000" cy="586437"/>
          </a:xfrm>
        </p:spPr>
        <p:txBody>
          <a:bodyPr>
            <a:noAutofit/>
          </a:bodyPr>
          <a:lstStyle/>
          <a:p>
            <a:r>
              <a:rPr lang="en-GB" sz="3200" b="1" i="1" dirty="0">
                <a:solidFill>
                  <a:srgbClr val="FF0000"/>
                </a:solidFill>
              </a:rPr>
              <a:t>L/O – To be able to recall the reasons for, key features and effects of the Great Leap Forward: 1958</a:t>
            </a:r>
          </a:p>
        </p:txBody>
      </p:sp>
      <p:pic>
        <p:nvPicPr>
          <p:cNvPr id="3074" name="Picture 2" descr="http://uselesstree.typepad.com/.a/6a00d83451cdc869e20115712fda2d970c-800w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5" y="3303934"/>
            <a:ext cx="8416609" cy="2957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631" y="4126730"/>
            <a:ext cx="1075460" cy="161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5185"/>
            <a:ext cx="1575336" cy="157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9521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34" y="857250"/>
            <a:ext cx="5946198" cy="5155664"/>
          </a:xfrm>
        </p:spPr>
      </p:pic>
    </p:spTree>
    <p:extLst>
      <p:ext uri="{BB962C8B-B14F-4D97-AF65-F5344CB8AC3E}">
        <p14:creationId xmlns:p14="http://schemas.microsoft.com/office/powerpoint/2010/main" val="170151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" y="1589808"/>
            <a:ext cx="9158572" cy="3693970"/>
          </a:xfrm>
        </p:spPr>
      </p:pic>
    </p:spTree>
    <p:extLst>
      <p:ext uri="{BB962C8B-B14F-4D97-AF65-F5344CB8AC3E}">
        <p14:creationId xmlns:p14="http://schemas.microsoft.com/office/powerpoint/2010/main" val="96850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886700" cy="994172"/>
          </a:xfrm>
        </p:spPr>
        <p:txBody>
          <a:bodyPr/>
          <a:lstStyle/>
          <a:p>
            <a:r>
              <a:rPr lang="en-GB" b="1" u="sng" dirty="0"/>
              <a:t>Key Features: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74664"/>
            <a:ext cx="6507307" cy="4246326"/>
          </a:xfrm>
        </p:spPr>
        <p:txBody>
          <a:bodyPr>
            <a:noAutofit/>
          </a:bodyPr>
          <a:lstStyle/>
          <a:p>
            <a:r>
              <a:rPr lang="en-GB" dirty="0"/>
              <a:t>In Autumn 1957, he declared that China would produce 40 million tonnes of steel by 1970.</a:t>
            </a:r>
          </a:p>
          <a:p>
            <a:endParaRPr lang="en-GB" dirty="0"/>
          </a:p>
          <a:p>
            <a:r>
              <a:rPr lang="en-GB" dirty="0"/>
              <a:t>In Autumn 1958, he predicted 700 million tonnes of steel by 1970!</a:t>
            </a:r>
          </a:p>
          <a:p>
            <a:endParaRPr lang="en-GB" dirty="0"/>
          </a:p>
          <a:p>
            <a:r>
              <a:rPr lang="en-GB" dirty="0"/>
              <a:t>As Mao’s confidence grew, his expectations were raised even higher. Mao just kept setting even higher targets. Critics didn’t want to labelled as ‘rightists’ so no one questioned Mao.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74" y="857251"/>
            <a:ext cx="2481626" cy="2448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90" y="3397827"/>
            <a:ext cx="2087660" cy="2539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057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49"/>
            <a:ext cx="7886700" cy="994172"/>
          </a:xfrm>
        </p:spPr>
        <p:txBody>
          <a:bodyPr/>
          <a:lstStyle/>
          <a:p>
            <a:r>
              <a:rPr lang="en-GB" b="1" u="sng" dirty="0"/>
              <a:t>Results of the GLF -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2533"/>
            <a:ext cx="6507307" cy="4246326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dirty="0"/>
              <a:t>Thousands of small factories was just wasteful and inefficient. Most of the steel produced in ‘backyard’ furnaces was rubbish.</a:t>
            </a:r>
          </a:p>
          <a:p>
            <a:pPr marL="385763" indent="-385763">
              <a:buFont typeface="+mj-lt"/>
              <a:buAutoNum type="arabicPeriod"/>
            </a:pP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Furnaces took too much of the countries coal supply and trains could not operate!</a:t>
            </a:r>
          </a:p>
          <a:p>
            <a:pPr marL="385763" indent="-385763">
              <a:buFont typeface="+mj-lt"/>
              <a:buAutoNum type="arabicPeriod"/>
            </a:pP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Party workers urged people to work faster and produce more steel to make themselves look good – this meant machines broke down and workers fell asleep at machines.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42" y="933883"/>
            <a:ext cx="2714748" cy="1918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13" y="3101687"/>
            <a:ext cx="2830587" cy="267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066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" y="0"/>
            <a:ext cx="7886700" cy="994172"/>
          </a:xfrm>
        </p:spPr>
        <p:txBody>
          <a:bodyPr/>
          <a:lstStyle/>
          <a:p>
            <a:r>
              <a:rPr lang="en-GB" b="1" u="sng" dirty="0"/>
              <a:t>Results of the GLF -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63" y="1099093"/>
            <a:ext cx="6138248" cy="4246326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dirty="0"/>
              <a:t>Food production slumped because too many peasants had moved into industry.</a:t>
            </a:r>
          </a:p>
          <a:p>
            <a:pPr marL="385763" indent="-385763">
              <a:buFont typeface="+mj-lt"/>
              <a:buAutoNum type="arabicPeriod"/>
            </a:pP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By 1961, China was having to import grain and impose rationing. Bad farming methods, floods and droughts caused bad harvests for three years.</a:t>
            </a:r>
          </a:p>
          <a:p>
            <a:pPr marL="385763" indent="-385763">
              <a:buFont typeface="+mj-lt"/>
              <a:buAutoNum type="arabicPeriod"/>
            </a:pP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The harvest of 1960 was reduced by 144 million tonnes due to the GLF. Between 1959-1962, over 20 million Chinese starved to death.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02" y="4690089"/>
            <a:ext cx="2745798" cy="131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85" y="798353"/>
            <a:ext cx="3071460" cy="192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03" y="2389584"/>
            <a:ext cx="2029084" cy="25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6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3381"/>
            <a:ext cx="7886700" cy="994172"/>
          </a:xfrm>
        </p:spPr>
        <p:txBody>
          <a:bodyPr/>
          <a:lstStyle/>
          <a:p>
            <a:r>
              <a:rPr lang="en-GB" b="1" u="sng" dirty="0"/>
              <a:t>Results of the GLF - Communes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0" y="1037553"/>
            <a:ext cx="6507307" cy="4246326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dirty="0"/>
              <a:t>Most proved too large to be run efficiently as they were hurriedly constructed by Party cadres keen to impress.</a:t>
            </a:r>
          </a:p>
          <a:p>
            <a:pPr marL="385763" indent="-385763">
              <a:buFont typeface="+mj-lt"/>
              <a:buAutoNum type="arabicPeriod"/>
            </a:pP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Peasants resented the loss of private plots and the attack on family life. </a:t>
            </a:r>
          </a:p>
          <a:p>
            <a:pPr marL="385763" indent="-385763">
              <a:buFont typeface="+mj-lt"/>
              <a:buAutoNum type="arabicPeriod"/>
            </a:pP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Members could not own private property, all received the same wages and families were broken up. This meant that members had no incentive to work hard and production actually fell!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857250"/>
            <a:ext cx="238125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85" y="3749170"/>
            <a:ext cx="2791215" cy="225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06" y="2532012"/>
            <a:ext cx="2078181" cy="169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159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021"/>
            <a:ext cx="7886700" cy="994172"/>
          </a:xfrm>
        </p:spPr>
        <p:txBody>
          <a:bodyPr/>
          <a:lstStyle/>
          <a:p>
            <a:r>
              <a:rPr lang="en-GB" b="1" u="sng" dirty="0"/>
              <a:t>Why did it fail?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43294"/>
            <a:ext cx="6930737" cy="4246326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sz="2400" u="sng" dirty="0"/>
              <a:t>Natural disasters affected the harvests</a:t>
            </a:r>
            <a:r>
              <a:rPr lang="en-GB" sz="2400" dirty="0"/>
              <a:t>. In 1960 northern China had a drought whilst there was serious flooding the south of the country.</a:t>
            </a:r>
          </a:p>
          <a:p>
            <a:pPr marL="385763" indent="-385763">
              <a:buFont typeface="+mj-lt"/>
              <a:buAutoNum type="arabicPeriod"/>
            </a:pPr>
            <a:endParaRPr lang="en-GB" sz="2400" dirty="0"/>
          </a:p>
          <a:p>
            <a:pPr marL="385763" indent="-385763">
              <a:buFont typeface="+mj-lt"/>
              <a:buAutoNum type="arabicPeriod"/>
            </a:pPr>
            <a:r>
              <a:rPr lang="en-GB" sz="2400" dirty="0"/>
              <a:t>Mao fell out with Khrushchev and in 1960 ordered all Soviet economic and scientific advisors back to the USSR. China was </a:t>
            </a:r>
            <a:r>
              <a:rPr lang="en-GB" sz="2400" u="sng" dirty="0"/>
              <a:t>short of educated technicians</a:t>
            </a:r>
            <a:r>
              <a:rPr lang="en-GB" sz="2400" dirty="0"/>
              <a:t>.</a:t>
            </a:r>
          </a:p>
          <a:p>
            <a:pPr marL="385763" indent="-385763">
              <a:buFont typeface="+mj-lt"/>
              <a:buAutoNum type="arabicPeriod"/>
            </a:pPr>
            <a:endParaRPr lang="en-GB" sz="2400" dirty="0"/>
          </a:p>
          <a:p>
            <a:pPr marL="385763" indent="-385763">
              <a:buFont typeface="+mj-lt"/>
              <a:buAutoNum type="arabicPeriod"/>
            </a:pPr>
            <a:r>
              <a:rPr lang="en-GB" sz="2400" u="sng" dirty="0"/>
              <a:t>Mainly Mao’s fault </a:t>
            </a:r>
            <a:r>
              <a:rPr lang="en-GB" sz="2400" dirty="0"/>
              <a:t>- He was in too much of a hurry and did not think about practical problems.</a:t>
            </a:r>
          </a:p>
          <a:p>
            <a:pPr marL="385763" indent="-385763">
              <a:buFont typeface="+mj-lt"/>
              <a:buAutoNum type="arabicPeriod"/>
            </a:pPr>
            <a:endParaRPr lang="en-GB" sz="2400" dirty="0"/>
          </a:p>
          <a:p>
            <a:pPr marL="385763" indent="-385763">
              <a:buFont typeface="+mj-lt"/>
              <a:buAutoNum type="arabicPeriod"/>
            </a:pPr>
            <a:r>
              <a:rPr lang="en-GB" sz="2400" b="1" u="sng" dirty="0"/>
              <a:t>It was stupid</a:t>
            </a:r>
            <a:r>
              <a:rPr lang="en-GB" sz="2400" dirty="0"/>
              <a:t>! Mao rejected capital investment, technology and planning as revisionist and wrong! He was afraid of losing control of the revolution to experts.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27" y="301201"/>
            <a:ext cx="2213264" cy="153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90" y="2194711"/>
            <a:ext cx="1934201" cy="154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98" y="4369563"/>
            <a:ext cx="2103583" cy="12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406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94172"/>
          </a:xfrm>
        </p:spPr>
        <p:txBody>
          <a:bodyPr/>
          <a:lstStyle/>
          <a:p>
            <a:r>
              <a:rPr lang="en-GB" b="1" u="sng" dirty="0"/>
              <a:t>Consequences of the GLF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9835"/>
            <a:ext cx="6507307" cy="4246326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dirty="0"/>
              <a:t>Famine caused by the bad planning of the GLF and bad harvests resulted in over 20 million deaths and widespread Cannibalism! </a:t>
            </a:r>
          </a:p>
          <a:p>
            <a:pPr marL="385763" indent="-385763">
              <a:buFont typeface="+mj-lt"/>
              <a:buAutoNum type="arabicPeriod"/>
            </a:pP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China had to import food which undermined Mao’s aim of ‘self-reliance’ that the GLF was supposed to achieve.</a:t>
            </a:r>
          </a:p>
          <a:p>
            <a:pPr marL="385763" indent="-385763">
              <a:buFont typeface="+mj-lt"/>
              <a:buAutoNum type="arabicPeriod"/>
            </a:pP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Mao took part of the blame for the failure of the GLF, and in late 1958, resigned as head of state. 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33" y="857251"/>
            <a:ext cx="2474335" cy="309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18" y="3202998"/>
            <a:ext cx="1819275" cy="273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02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886700" cy="994172"/>
          </a:xfrm>
        </p:spPr>
        <p:txBody>
          <a:bodyPr/>
          <a:lstStyle/>
          <a:p>
            <a:r>
              <a:rPr lang="en-GB" b="1" u="sng" dirty="0"/>
              <a:t>Consequences of the GLF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65484"/>
            <a:ext cx="6507307" cy="4246326"/>
          </a:xfrm>
        </p:spPr>
        <p:txBody>
          <a:bodyPr>
            <a:noAutofit/>
          </a:bodyPr>
          <a:lstStyle/>
          <a:p>
            <a:r>
              <a:rPr lang="en-GB" dirty="0"/>
              <a:t>China was now controlled by three leading communists:</a:t>
            </a:r>
          </a:p>
          <a:p>
            <a:endParaRPr lang="en-GB" dirty="0"/>
          </a:p>
          <a:p>
            <a:r>
              <a:rPr lang="en-GB" dirty="0"/>
              <a:t>President, Liu Shao-chi</a:t>
            </a:r>
          </a:p>
          <a:p>
            <a:r>
              <a:rPr lang="en-GB" dirty="0"/>
              <a:t>Prime Minister, Chou En-</a:t>
            </a:r>
            <a:r>
              <a:rPr lang="en-GB" dirty="0" err="1"/>
              <a:t>lai</a:t>
            </a:r>
            <a:endParaRPr lang="en-GB" dirty="0"/>
          </a:p>
          <a:p>
            <a:r>
              <a:rPr lang="en-GB" dirty="0"/>
              <a:t>The CCP General Secretary, Deng Xiaoping</a:t>
            </a:r>
          </a:p>
          <a:p>
            <a:endParaRPr lang="en-GB" dirty="0"/>
          </a:p>
          <a:p>
            <a:r>
              <a:rPr lang="en-GB" dirty="0"/>
              <a:t>They all tried to abandon the GLF by closing down ‘backyard’ factories, returning workers to farming, giving private land back to farmers and reducing communes to one-third of original size.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20" y="1065484"/>
            <a:ext cx="1738919" cy="2268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64" y="2183838"/>
            <a:ext cx="1700213" cy="230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28" y="3995212"/>
            <a:ext cx="1851920" cy="185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53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41"/>
            <a:ext cx="9144000" cy="1188404"/>
          </a:xfrm>
        </p:spPr>
        <p:txBody>
          <a:bodyPr>
            <a:normAutofit/>
          </a:bodyPr>
          <a:lstStyle/>
          <a:p>
            <a:r>
              <a:rPr lang="en-GB" b="1" u="sng" dirty="0"/>
              <a:t>What was the Great Leap Forward?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68492"/>
            <a:ext cx="5486400" cy="5589507"/>
          </a:xfrm>
        </p:spPr>
        <p:txBody>
          <a:bodyPr>
            <a:normAutofit/>
          </a:bodyPr>
          <a:lstStyle/>
          <a:p>
            <a:r>
              <a:rPr lang="en-GB" sz="2400" dirty="0"/>
              <a:t>In 1958 Mao introduced a second five year plan which became known as the ‘</a:t>
            </a:r>
            <a:r>
              <a:rPr lang="en-GB" sz="2400" dirty="0">
                <a:solidFill>
                  <a:srgbClr val="FFFF00"/>
                </a:solidFill>
              </a:rPr>
              <a:t>Great Leap Forward</a:t>
            </a:r>
            <a:r>
              <a:rPr lang="en-GB" sz="2400" dirty="0"/>
              <a:t>’ (GLF).</a:t>
            </a:r>
          </a:p>
          <a:p>
            <a:endParaRPr lang="en-GB" sz="2400" dirty="0"/>
          </a:p>
          <a:p>
            <a:r>
              <a:rPr lang="en-GB" sz="2400" dirty="0"/>
              <a:t>He believed it was possible for China to overtake Britain as a leading industrial power within </a:t>
            </a:r>
            <a:r>
              <a:rPr lang="en-GB" sz="2400" dirty="0">
                <a:solidFill>
                  <a:srgbClr val="00B0F0"/>
                </a:solidFill>
              </a:rPr>
              <a:t>seven years </a:t>
            </a:r>
            <a:r>
              <a:rPr lang="en-GB" sz="2400" dirty="0"/>
              <a:t>and the USA soon after.</a:t>
            </a:r>
          </a:p>
          <a:p>
            <a:endParaRPr lang="en-GB" sz="2400" dirty="0"/>
          </a:p>
          <a:p>
            <a:r>
              <a:rPr lang="en-GB" sz="2400" dirty="0"/>
              <a:t>It was to be achieved through </a:t>
            </a:r>
            <a:r>
              <a:rPr lang="en-GB" sz="2400" dirty="0">
                <a:solidFill>
                  <a:srgbClr val="92D050"/>
                </a:solidFill>
              </a:rPr>
              <a:t>mass mobilisation </a:t>
            </a:r>
            <a:r>
              <a:rPr lang="en-GB" sz="2400" dirty="0"/>
              <a:t>but was really a gigantic experiment that ended with the death of over 20 million Chinese.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483628"/>
            <a:ext cx="3164695" cy="2166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41" y="3215011"/>
            <a:ext cx="2475634" cy="24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94172"/>
          </a:xfrm>
        </p:spPr>
        <p:txBody>
          <a:bodyPr/>
          <a:lstStyle/>
          <a:p>
            <a:r>
              <a:rPr lang="en-GB" b="1" u="sng" dirty="0"/>
              <a:t>Why was a new plan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9406"/>
            <a:ext cx="6031923" cy="5768594"/>
          </a:xfrm>
        </p:spPr>
        <p:txBody>
          <a:bodyPr>
            <a:normAutofit/>
          </a:bodyPr>
          <a:lstStyle/>
          <a:p>
            <a:r>
              <a:rPr lang="en-GB" dirty="0"/>
              <a:t>Mao believed the first Five Year Plan was </a:t>
            </a:r>
            <a:r>
              <a:rPr lang="en-GB" dirty="0">
                <a:solidFill>
                  <a:srgbClr val="92D050"/>
                </a:solidFill>
              </a:rPr>
              <a:t>too slow </a:t>
            </a:r>
            <a:r>
              <a:rPr lang="en-GB" dirty="0"/>
              <a:t>and resulted in too much </a:t>
            </a:r>
            <a:r>
              <a:rPr lang="en-GB" dirty="0">
                <a:solidFill>
                  <a:srgbClr val="FFFF00"/>
                </a:solidFill>
              </a:rPr>
              <a:t>bureaucracy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Mao envisaged a decentralisation of control to local Party cadres who would mobilise the masses across China. </a:t>
            </a:r>
            <a:r>
              <a:rPr lang="en-GB" b="1" u="sng" dirty="0"/>
              <a:t>Why decentralise?</a:t>
            </a:r>
          </a:p>
          <a:p>
            <a:endParaRPr lang="en-GB" dirty="0"/>
          </a:p>
          <a:p>
            <a:r>
              <a:rPr lang="en-GB" dirty="0"/>
              <a:t>China could then achieve rapid and sustained economic growth that would take China from the stage of </a:t>
            </a:r>
            <a:r>
              <a:rPr lang="en-GB" dirty="0">
                <a:solidFill>
                  <a:srgbClr val="00B0F0"/>
                </a:solidFill>
              </a:rPr>
              <a:t>Socialism</a:t>
            </a:r>
            <a:r>
              <a:rPr lang="en-GB" dirty="0"/>
              <a:t> to the stage of </a:t>
            </a:r>
            <a:r>
              <a:rPr lang="en-GB" dirty="0">
                <a:solidFill>
                  <a:srgbClr val="FF0000"/>
                </a:solidFill>
              </a:rPr>
              <a:t>Communism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3" y="972524"/>
            <a:ext cx="3011740" cy="207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16" y="4114799"/>
            <a:ext cx="3026353" cy="1815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44" y="2269205"/>
            <a:ext cx="1547380" cy="215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635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9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Reasons for the Great Leap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42273"/>
            <a:ext cx="6413789" cy="4246326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sz="2400" u="sng" dirty="0"/>
              <a:t>Political</a:t>
            </a:r>
            <a:r>
              <a:rPr lang="en-GB" sz="2400" dirty="0"/>
              <a:t> - Mao wanted another revolution to take control of industry &amp; agricultural away from middle class ‘</a:t>
            </a:r>
            <a:r>
              <a:rPr lang="en-GB" sz="2400" dirty="0">
                <a:solidFill>
                  <a:srgbClr val="FFFF00"/>
                </a:solidFill>
              </a:rPr>
              <a:t>experts</a:t>
            </a:r>
            <a:r>
              <a:rPr lang="en-GB" sz="2400" dirty="0"/>
              <a:t>’.</a:t>
            </a:r>
          </a:p>
          <a:p>
            <a:pPr marL="385763" indent="-385763">
              <a:buFont typeface="+mj-lt"/>
              <a:buAutoNum type="arabicPeriod"/>
            </a:pPr>
            <a:endParaRPr lang="en-GB" sz="2400" dirty="0"/>
          </a:p>
          <a:p>
            <a:pPr marL="385763" indent="-385763">
              <a:buFont typeface="+mj-lt"/>
              <a:buAutoNum type="arabicPeriod"/>
            </a:pPr>
            <a:r>
              <a:rPr lang="en-GB" sz="2400" u="sng" dirty="0"/>
              <a:t>Social</a:t>
            </a:r>
            <a:r>
              <a:rPr lang="en-GB" sz="2400" dirty="0"/>
              <a:t> - Still a lot of unemployment and Mao believed he could mobilise the masses in a continuing revolution to boost growth. Private family life would prevent this so had to </a:t>
            </a:r>
            <a:r>
              <a:rPr lang="en-GB" sz="2400" dirty="0">
                <a:solidFill>
                  <a:srgbClr val="00B0F0"/>
                </a:solidFill>
              </a:rPr>
              <a:t>abolished</a:t>
            </a:r>
            <a:r>
              <a:rPr lang="en-GB" sz="2400" dirty="0"/>
              <a:t>. </a:t>
            </a:r>
          </a:p>
          <a:p>
            <a:pPr marL="385763" indent="-385763">
              <a:buFont typeface="+mj-lt"/>
              <a:buAutoNum type="arabicPeriod"/>
            </a:pPr>
            <a:endParaRPr lang="en-GB" sz="2400" dirty="0"/>
          </a:p>
          <a:p>
            <a:pPr marL="385763" indent="-385763">
              <a:buFont typeface="+mj-lt"/>
              <a:buAutoNum type="arabicPeriod"/>
            </a:pPr>
            <a:r>
              <a:rPr lang="en-GB" sz="2400" u="sng" dirty="0"/>
              <a:t>Economic</a:t>
            </a:r>
            <a:r>
              <a:rPr lang="en-GB" sz="2400" dirty="0"/>
              <a:t> - Was determined to turn China into a powerful industrial nation as quickly as possible. Greater factory and agricultural production was needed.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88" y="3842948"/>
            <a:ext cx="2730212" cy="201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89" y="857250"/>
            <a:ext cx="2706832" cy="284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0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08"/>
            <a:ext cx="7886700" cy="994172"/>
          </a:xfrm>
        </p:spPr>
        <p:txBody>
          <a:bodyPr/>
          <a:lstStyle/>
          <a:p>
            <a:r>
              <a:rPr lang="en-GB" b="1" u="sng" dirty="0"/>
              <a:t>Key Features: Communes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05650"/>
            <a:ext cx="6507307" cy="4246326"/>
          </a:xfrm>
        </p:spPr>
        <p:txBody>
          <a:bodyPr>
            <a:noAutofit/>
          </a:bodyPr>
          <a:lstStyle/>
          <a:p>
            <a:r>
              <a:rPr lang="en-GB" dirty="0"/>
              <a:t>Mass mobilisation was achieved by a new method of organising peasant life – the </a:t>
            </a:r>
            <a:r>
              <a:rPr lang="en-GB" dirty="0">
                <a:solidFill>
                  <a:srgbClr val="00B0F0"/>
                </a:solidFill>
              </a:rPr>
              <a:t>commune</a:t>
            </a:r>
            <a:r>
              <a:rPr lang="en-GB" dirty="0"/>
              <a:t>. He wanted to abolish the private, family sphere of peasant life.</a:t>
            </a:r>
          </a:p>
          <a:p>
            <a:endParaRPr lang="en-GB" dirty="0"/>
          </a:p>
          <a:p>
            <a:r>
              <a:rPr lang="en-GB" dirty="0"/>
              <a:t>Collective and Co-operative farms were joined into 24,000 communes with a population of </a:t>
            </a:r>
            <a:r>
              <a:rPr lang="en-GB" dirty="0">
                <a:solidFill>
                  <a:srgbClr val="FFFF00"/>
                </a:solidFill>
              </a:rPr>
              <a:t>30,000 people each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People in communes were organised into </a:t>
            </a:r>
            <a:r>
              <a:rPr lang="en-GB" dirty="0">
                <a:solidFill>
                  <a:srgbClr val="92D050"/>
                </a:solidFill>
              </a:rPr>
              <a:t>brigades</a:t>
            </a:r>
            <a:r>
              <a:rPr lang="en-GB" dirty="0"/>
              <a:t> of workers between 1000-2000 and then teams of workers of 50-200.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06" y="850416"/>
            <a:ext cx="2669067" cy="1791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85" y="3974523"/>
            <a:ext cx="2433909" cy="1776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17" y="2419071"/>
            <a:ext cx="2548113" cy="14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6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700"/>
            <a:ext cx="9118322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3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60"/>
            <a:ext cx="7886700" cy="994172"/>
          </a:xfrm>
        </p:spPr>
        <p:txBody>
          <a:bodyPr/>
          <a:lstStyle/>
          <a:p>
            <a:r>
              <a:rPr lang="en-GB" b="1" u="sng" dirty="0"/>
              <a:t>Key Features: Communes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2416"/>
            <a:ext cx="6327744" cy="4246326"/>
          </a:xfrm>
        </p:spPr>
        <p:txBody>
          <a:bodyPr>
            <a:noAutofit/>
          </a:bodyPr>
          <a:lstStyle/>
          <a:p>
            <a:r>
              <a:rPr lang="en-GB" sz="2400" dirty="0"/>
              <a:t>The government tried to persuade people to join communes by using </a:t>
            </a:r>
            <a:r>
              <a:rPr lang="en-GB" sz="2400" dirty="0">
                <a:solidFill>
                  <a:srgbClr val="92D050"/>
                </a:solidFill>
              </a:rPr>
              <a:t>propaganda</a:t>
            </a:r>
            <a:r>
              <a:rPr lang="en-GB" sz="2400" dirty="0"/>
              <a:t>. By 1958, the whole of China was organised into communes with about 700 million people.</a:t>
            </a:r>
          </a:p>
          <a:p>
            <a:endParaRPr lang="en-GB" sz="2000" dirty="0"/>
          </a:p>
          <a:p>
            <a:r>
              <a:rPr lang="en-GB" sz="2000" dirty="0"/>
              <a:t>They seemed the ideal way to organise China’s peasant labour force:</a:t>
            </a:r>
          </a:p>
          <a:p>
            <a:pPr lvl="1"/>
            <a:r>
              <a:rPr lang="en-GB" sz="2000" dirty="0"/>
              <a:t>They were </a:t>
            </a:r>
            <a:r>
              <a:rPr lang="en-GB" sz="2000" dirty="0">
                <a:solidFill>
                  <a:srgbClr val="FFFF00"/>
                </a:solidFill>
              </a:rPr>
              <a:t>large enough to tackle large projects </a:t>
            </a:r>
            <a:r>
              <a:rPr lang="en-GB" sz="2000" dirty="0"/>
              <a:t>like irrigation and could run their own local schools and clinics.</a:t>
            </a:r>
          </a:p>
          <a:p>
            <a:pPr lvl="1"/>
            <a:r>
              <a:rPr lang="en-GB" sz="2000" dirty="0"/>
              <a:t>They also set up their </a:t>
            </a:r>
            <a:r>
              <a:rPr lang="en-GB" sz="2000" dirty="0">
                <a:solidFill>
                  <a:srgbClr val="00B0F0"/>
                </a:solidFill>
              </a:rPr>
              <a:t>own local industries </a:t>
            </a:r>
            <a:r>
              <a:rPr lang="en-GB" sz="2000" dirty="0"/>
              <a:t>to mine coal and iron and make steel in blast furnaces.</a:t>
            </a:r>
          </a:p>
          <a:p>
            <a:pPr lvl="1"/>
            <a:endParaRPr lang="en-GB" sz="2000" dirty="0"/>
          </a:p>
          <a:p>
            <a:r>
              <a:rPr lang="en-GB" sz="2400" dirty="0"/>
              <a:t>Life in the commune was lived </a:t>
            </a:r>
            <a:r>
              <a:rPr lang="en-GB" sz="2400" dirty="0">
                <a:solidFill>
                  <a:srgbClr val="FFC000"/>
                </a:solidFill>
              </a:rPr>
              <a:t>communally</a:t>
            </a:r>
            <a:r>
              <a:rPr lang="en-GB" sz="2400" dirty="0"/>
              <a:t>. Peasants ate in mess halls and nurseries looked after children.</a:t>
            </a:r>
          </a:p>
        </p:txBody>
      </p:sp>
      <p:pic>
        <p:nvPicPr>
          <p:cNvPr id="4" name="Picture 2" descr="http://iftf.typepad.com/photos/uncategorized/great_leap_forwar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44" y="857251"/>
            <a:ext cx="2816256" cy="2376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ftf.typepad.com/photos/uncategorized/mao_pin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44" y="3215503"/>
            <a:ext cx="2841664" cy="2847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3272"/>
            <a:ext cx="7886700" cy="994172"/>
          </a:xfrm>
        </p:spPr>
        <p:txBody>
          <a:bodyPr/>
          <a:lstStyle/>
          <a:p>
            <a:r>
              <a:rPr lang="en-GB" b="1" u="sng" dirty="0"/>
              <a:t>Key Features: Party Propaganda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03706"/>
            <a:ext cx="6507307" cy="5103576"/>
          </a:xfrm>
        </p:spPr>
        <p:txBody>
          <a:bodyPr>
            <a:noAutofit/>
          </a:bodyPr>
          <a:lstStyle/>
          <a:p>
            <a:r>
              <a:rPr lang="en-GB" dirty="0"/>
              <a:t>A key element in the GLF was Party </a:t>
            </a:r>
            <a:r>
              <a:rPr lang="en-GB" dirty="0">
                <a:solidFill>
                  <a:srgbClr val="FFC000"/>
                </a:solidFill>
              </a:rPr>
              <a:t>propaganda</a:t>
            </a:r>
            <a:r>
              <a:rPr lang="en-GB" dirty="0"/>
              <a:t>. Posters, slogans and newspaper articles were all used to encourage mass enthusiasm and long hours of work.</a:t>
            </a:r>
          </a:p>
          <a:p>
            <a:endParaRPr lang="en-GB" dirty="0"/>
          </a:p>
          <a:p>
            <a:r>
              <a:rPr lang="en-GB" dirty="0">
                <a:solidFill>
                  <a:srgbClr val="00B0F0"/>
                </a:solidFill>
              </a:rPr>
              <a:t>Loudspeakers </a:t>
            </a:r>
            <a:r>
              <a:rPr lang="en-GB" dirty="0"/>
              <a:t>played revolutionary music and stirring speeches encouraging workers to go beyond targets.</a:t>
            </a:r>
          </a:p>
          <a:p>
            <a:endParaRPr lang="en-GB" dirty="0"/>
          </a:p>
          <a:p>
            <a:r>
              <a:rPr lang="en-GB" dirty="0"/>
              <a:t>As a result of Party propaganda, many projects were finished on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64" y="3956338"/>
            <a:ext cx="2636694" cy="2636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59" y="1057444"/>
            <a:ext cx="1808345" cy="25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77"/>
            <a:ext cx="7886700" cy="994172"/>
          </a:xfrm>
        </p:spPr>
        <p:txBody>
          <a:bodyPr/>
          <a:lstStyle/>
          <a:p>
            <a:r>
              <a:rPr lang="en-GB" b="1" u="sng" dirty="0"/>
              <a:t>Key Features: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50"/>
            <a:ext cx="6858000" cy="4246326"/>
          </a:xfrm>
        </p:spPr>
        <p:txBody>
          <a:bodyPr>
            <a:noAutofit/>
          </a:bodyPr>
          <a:lstStyle/>
          <a:p>
            <a:r>
              <a:rPr lang="en-GB" dirty="0"/>
              <a:t>New industries were set-up in cities to solve </a:t>
            </a:r>
            <a:r>
              <a:rPr lang="en-GB" dirty="0">
                <a:solidFill>
                  <a:srgbClr val="00B0F0"/>
                </a:solidFill>
              </a:rPr>
              <a:t>unemployment</a:t>
            </a:r>
            <a:r>
              <a:rPr lang="en-GB" dirty="0"/>
              <a:t>. Increasingly higher targets for production were set.</a:t>
            </a:r>
          </a:p>
          <a:p>
            <a:endParaRPr lang="en-GB" dirty="0"/>
          </a:p>
          <a:p>
            <a:r>
              <a:rPr lang="en-GB" dirty="0"/>
              <a:t>Central, rational planning was abandoned in favour of </a:t>
            </a:r>
            <a:r>
              <a:rPr lang="en-GB" dirty="0">
                <a:solidFill>
                  <a:srgbClr val="FFFF00"/>
                </a:solidFill>
              </a:rPr>
              <a:t>local organisation</a:t>
            </a:r>
            <a:r>
              <a:rPr lang="en-GB" dirty="0"/>
              <a:t>. Small commune factories were set up to make all kinds of products like cement, ball-bearing and fertiliser.</a:t>
            </a:r>
          </a:p>
          <a:p>
            <a:endParaRPr lang="en-GB" dirty="0"/>
          </a:p>
          <a:p>
            <a:r>
              <a:rPr lang="en-GB" dirty="0"/>
              <a:t>Great emphasis was placed on the production of steel and the establishment of 600,000 ‘</a:t>
            </a:r>
            <a:r>
              <a:rPr lang="en-GB" dirty="0">
                <a:solidFill>
                  <a:srgbClr val="92D050"/>
                </a:solidFill>
              </a:rPr>
              <a:t>backyard</a:t>
            </a:r>
            <a:r>
              <a:rPr lang="en-GB" dirty="0"/>
              <a:t>’ steel furnaces in towns and villages.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96" y="1357792"/>
            <a:ext cx="2230408" cy="2104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10" y="3506513"/>
            <a:ext cx="2636694" cy="199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16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1108</Words>
  <Application>Microsoft Office PowerPoint</Application>
  <PresentationFormat>Presentación en pantalla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Office Theme</vt:lpstr>
      <vt:lpstr>What were the causes and consequences of the ‘Great Leap Forward’?</vt:lpstr>
      <vt:lpstr>What was the Great Leap Forward?</vt:lpstr>
      <vt:lpstr>Why was a new plan needed?</vt:lpstr>
      <vt:lpstr>Reasons for the Great Leap Forward</vt:lpstr>
      <vt:lpstr>Key Features: Communes</vt:lpstr>
      <vt:lpstr>Presentación de PowerPoint</vt:lpstr>
      <vt:lpstr>Key Features: Communes</vt:lpstr>
      <vt:lpstr>Key Features: Party Propaganda</vt:lpstr>
      <vt:lpstr>Key Features: Industry</vt:lpstr>
      <vt:lpstr>Presentación de PowerPoint</vt:lpstr>
      <vt:lpstr>Presentación de PowerPoint</vt:lpstr>
      <vt:lpstr>Key Features: Industry</vt:lpstr>
      <vt:lpstr>Results of the GLF - Industry</vt:lpstr>
      <vt:lpstr>Results of the GLF - Agriculture</vt:lpstr>
      <vt:lpstr>Results of the GLF - Communes</vt:lpstr>
      <vt:lpstr>Why did it fail?</vt:lpstr>
      <vt:lpstr>Consequences of the GLF</vt:lpstr>
      <vt:lpstr>Consequences of the GLF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were the causes and consequences of the ‘Great Leap Forward’?</dc:title>
  <dc:creator>Stephen Budd</dc:creator>
  <cp:lastModifiedBy>Claire</cp:lastModifiedBy>
  <cp:revision>45</cp:revision>
  <dcterms:created xsi:type="dcterms:W3CDTF">2013-02-25T13:43:15Z</dcterms:created>
  <dcterms:modified xsi:type="dcterms:W3CDTF">2017-07-24T10:14:13Z</dcterms:modified>
</cp:coreProperties>
</file>