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2" r:id="rId6"/>
    <p:sldId id="263" r:id="rId7"/>
    <p:sldId id="265" r:id="rId8"/>
    <p:sldId id="264" r:id="rId9"/>
    <p:sldId id="266" r:id="rId10"/>
    <p:sldId id="267"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127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425239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115705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14498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314007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21711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304914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55478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61036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341591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3295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928EC-B17B-4FD1-8FD5-D9ED90C90FD1}" type="datetimeFigureOut">
              <a:rPr lang="en-GB" smtClean="0">
                <a:solidFill>
                  <a:prstClr val="black">
                    <a:tint val="75000"/>
                  </a:prstClr>
                </a:solidFill>
              </a:rPr>
              <a:pPr/>
              <a:t>24/07/2017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BAC3D1-FB13-43CE-BDE6-EEB54E21C7CA}" type="slidenum">
              <a:rPr lang="en-GB" smtClean="0">
                <a:solidFill>
                  <a:prstClr val="black">
                    <a:tint val="75000"/>
                  </a:prstClr>
                </a:solidFill>
              </a:rPr>
              <a:pPr/>
              <a:t>‹Nº›</a:t>
            </a:fld>
            <a:endParaRPr lang="en-GB">
              <a:solidFill>
                <a:prstClr val="black">
                  <a:tint val="75000"/>
                </a:prstClr>
              </a:solidFill>
            </a:endParaRPr>
          </a:p>
        </p:txBody>
      </p:sp>
    </p:spTree>
    <p:extLst>
      <p:ext uri="{BB962C8B-B14F-4D97-AF65-F5344CB8AC3E}">
        <p14:creationId xmlns:p14="http://schemas.microsoft.com/office/powerpoint/2010/main" val="256170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3F26A-FEA7-424A-8670-FEF99082FEC6}" type="datetimeFigureOut">
              <a:rPr lang="en-GB" smtClean="0"/>
              <a:t>24/07/2017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75C49-4416-408A-A008-EDF3E071C010}" type="slidenum">
              <a:rPr lang="en-GB" smtClean="0"/>
              <a:t>‹Nº›</a:t>
            </a:fld>
            <a:endParaRPr lang="en-GB"/>
          </a:p>
        </p:txBody>
      </p:sp>
    </p:spTree>
    <p:extLst>
      <p:ext uri="{BB962C8B-B14F-4D97-AF65-F5344CB8AC3E}">
        <p14:creationId xmlns:p14="http://schemas.microsoft.com/office/powerpoint/2010/main" val="1254690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192357"/>
          </a:xfrm>
        </p:spPr>
        <p:txBody>
          <a:bodyPr>
            <a:normAutofit/>
          </a:bodyPr>
          <a:lstStyle/>
          <a:p>
            <a:r>
              <a:rPr lang="en-GB" b="1" u="sng" dirty="0" smtClean="0">
                <a:solidFill>
                  <a:schemeClr val="bg1"/>
                </a:solidFill>
              </a:rPr>
              <a:t>The Cultural Revolution</a:t>
            </a:r>
            <a:endParaRPr lang="en-GB" b="1" u="sng" dirty="0">
              <a:solidFill>
                <a:schemeClr val="bg1"/>
              </a:solidFill>
            </a:endParaRPr>
          </a:p>
        </p:txBody>
      </p:sp>
      <p:sp>
        <p:nvSpPr>
          <p:cNvPr id="3" name="Subtitle 2"/>
          <p:cNvSpPr>
            <a:spLocks noGrp="1"/>
          </p:cNvSpPr>
          <p:nvPr>
            <p:ph type="subTitle" idx="1"/>
          </p:nvPr>
        </p:nvSpPr>
        <p:spPr>
          <a:xfrm>
            <a:off x="0" y="1275484"/>
            <a:ext cx="9144000" cy="906607"/>
          </a:xfrm>
        </p:spPr>
        <p:txBody>
          <a:bodyPr>
            <a:noAutofit/>
          </a:bodyPr>
          <a:lstStyle/>
          <a:p>
            <a:r>
              <a:rPr lang="en-GB" sz="3200" b="1" i="1" dirty="0" smtClean="0">
                <a:solidFill>
                  <a:srgbClr val="FF0000"/>
                </a:solidFill>
              </a:rPr>
              <a:t>L/O – To identify and explain the key features of the Cultural Revolution (reasons, features, effects)</a:t>
            </a:r>
            <a:endParaRPr lang="en-GB" sz="3200" b="1" i="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18053"/>
            <a:ext cx="9144000" cy="4539947"/>
          </a:xfrm>
          <a:prstGeom prst="rect">
            <a:avLst/>
          </a:prstGeom>
          <a:ln>
            <a:noFill/>
          </a:ln>
          <a:effectLst>
            <a:softEdge rad="112500"/>
          </a:effectLst>
        </p:spPr>
      </p:pic>
    </p:spTree>
    <p:extLst>
      <p:ext uri="{BB962C8B-B14F-4D97-AF65-F5344CB8AC3E}">
        <p14:creationId xmlns:p14="http://schemas.microsoft.com/office/powerpoint/2010/main" val="4167637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Attacks on the Party</a:t>
            </a:r>
            <a:endParaRPr lang="en-GB" b="1" u="sng" dirty="0">
              <a:solidFill>
                <a:schemeClr val="bg1"/>
              </a:solidFill>
            </a:endParaRPr>
          </a:p>
        </p:txBody>
      </p:sp>
      <p:sp>
        <p:nvSpPr>
          <p:cNvPr id="3" name="Content Placeholder 2"/>
          <p:cNvSpPr>
            <a:spLocks noGrp="1"/>
          </p:cNvSpPr>
          <p:nvPr>
            <p:ph idx="1"/>
          </p:nvPr>
        </p:nvSpPr>
        <p:spPr>
          <a:xfrm>
            <a:off x="1" y="1160606"/>
            <a:ext cx="6847608" cy="5697393"/>
          </a:xfrm>
        </p:spPr>
        <p:txBody>
          <a:bodyPr>
            <a:normAutofit/>
          </a:bodyPr>
          <a:lstStyle/>
          <a:p>
            <a:r>
              <a:rPr lang="en-GB" dirty="0" smtClean="0">
                <a:solidFill>
                  <a:schemeClr val="bg1"/>
                </a:solidFill>
              </a:rPr>
              <a:t>After attacking the </a:t>
            </a:r>
            <a:r>
              <a:rPr lang="en-GB" dirty="0" smtClean="0">
                <a:solidFill>
                  <a:srgbClr val="FF0000"/>
                </a:solidFill>
              </a:rPr>
              <a:t>Four Old’s</a:t>
            </a:r>
            <a:r>
              <a:rPr lang="en-GB" dirty="0" smtClean="0">
                <a:solidFill>
                  <a:schemeClr val="bg1"/>
                </a:solidFill>
              </a:rPr>
              <a:t>, Jiang Qing urged the Red Guards to attack what she called ‘</a:t>
            </a:r>
            <a:r>
              <a:rPr lang="en-GB" dirty="0" smtClean="0">
                <a:solidFill>
                  <a:srgbClr val="FF0000"/>
                </a:solidFill>
              </a:rPr>
              <a:t>black dogs, slippery backsliders and rotten eggs</a:t>
            </a:r>
            <a:r>
              <a:rPr lang="en-GB" dirty="0" smtClean="0">
                <a:solidFill>
                  <a:schemeClr val="bg1"/>
                </a:solidFill>
              </a:rPr>
              <a:t>’ within the CCP.</a:t>
            </a:r>
          </a:p>
          <a:p>
            <a:endParaRPr lang="en-GB" dirty="0">
              <a:solidFill>
                <a:schemeClr val="bg1"/>
              </a:solidFill>
            </a:endParaRPr>
          </a:p>
          <a:p>
            <a:r>
              <a:rPr lang="en-GB" dirty="0" smtClean="0">
                <a:solidFill>
                  <a:srgbClr val="FF0000"/>
                </a:solidFill>
              </a:rPr>
              <a:t>Lin Shao-chi </a:t>
            </a:r>
            <a:r>
              <a:rPr lang="en-GB" dirty="0" smtClean="0">
                <a:solidFill>
                  <a:schemeClr val="bg1"/>
                </a:solidFill>
              </a:rPr>
              <a:t>was the main target. He was accused of being ‘</a:t>
            </a:r>
            <a:r>
              <a:rPr lang="en-GB" dirty="0" smtClean="0">
                <a:solidFill>
                  <a:srgbClr val="FF0000"/>
                </a:solidFill>
              </a:rPr>
              <a:t>No. 1 enemy of Communism</a:t>
            </a:r>
            <a:r>
              <a:rPr lang="en-GB" dirty="0" smtClean="0">
                <a:solidFill>
                  <a:schemeClr val="bg1"/>
                </a:solidFill>
              </a:rPr>
              <a:t>’. </a:t>
            </a:r>
          </a:p>
          <a:p>
            <a:endParaRPr lang="en-GB" dirty="0">
              <a:solidFill>
                <a:schemeClr val="bg1"/>
              </a:solidFill>
            </a:endParaRPr>
          </a:p>
          <a:p>
            <a:r>
              <a:rPr lang="en-GB" dirty="0" smtClean="0">
                <a:solidFill>
                  <a:schemeClr val="bg1"/>
                </a:solidFill>
              </a:rPr>
              <a:t>He was </a:t>
            </a:r>
            <a:r>
              <a:rPr lang="en-GB" dirty="0" smtClean="0">
                <a:solidFill>
                  <a:srgbClr val="FF0000"/>
                </a:solidFill>
              </a:rPr>
              <a:t>physically attacked </a:t>
            </a:r>
            <a:r>
              <a:rPr lang="en-GB" dirty="0" smtClean="0">
                <a:solidFill>
                  <a:schemeClr val="bg1"/>
                </a:solidFill>
              </a:rPr>
              <a:t>and forced to write his own confession. He </a:t>
            </a:r>
            <a:r>
              <a:rPr lang="en-GB" dirty="0" smtClean="0">
                <a:solidFill>
                  <a:srgbClr val="FF0000"/>
                </a:solidFill>
              </a:rPr>
              <a:t>died </a:t>
            </a:r>
            <a:r>
              <a:rPr lang="en-GB" dirty="0" smtClean="0">
                <a:solidFill>
                  <a:schemeClr val="bg1"/>
                </a:solidFill>
              </a:rPr>
              <a:t>in </a:t>
            </a:r>
            <a:r>
              <a:rPr lang="en-GB" dirty="0" smtClean="0">
                <a:solidFill>
                  <a:srgbClr val="00B0F0"/>
                </a:solidFill>
              </a:rPr>
              <a:t>1969</a:t>
            </a:r>
            <a:r>
              <a:rPr lang="en-GB" dirty="0" smtClean="0">
                <a:solidFill>
                  <a:schemeClr val="bg1"/>
                </a:solidFill>
              </a:rPr>
              <a:t> after being refused medical treatment for diabetes.</a:t>
            </a:r>
          </a:p>
          <a:p>
            <a:pPr marL="0" indent="0">
              <a:buNone/>
            </a:pPr>
            <a:endParaRPr lang="en-GB"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4091" y="0"/>
            <a:ext cx="2389909" cy="3117744"/>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4091" y="3117744"/>
            <a:ext cx="2389909" cy="3740255"/>
          </a:xfrm>
          <a:prstGeom prst="rect">
            <a:avLst/>
          </a:prstGeom>
          <a:ln>
            <a:noFill/>
          </a:ln>
          <a:effectLst>
            <a:softEdge rad="112500"/>
          </a:effectLst>
        </p:spPr>
      </p:pic>
      <p:sp>
        <p:nvSpPr>
          <p:cNvPr id="6" name="Multiply 5"/>
          <p:cNvSpPr/>
          <p:nvPr/>
        </p:nvSpPr>
        <p:spPr>
          <a:xfrm>
            <a:off x="7782791" y="1558872"/>
            <a:ext cx="1454727" cy="1726891"/>
          </a:xfrm>
          <a:prstGeom prst="mathMultiply">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03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The Cult of Mao</a:t>
            </a:r>
            <a:endParaRPr lang="en-GB" b="1" u="sng" dirty="0">
              <a:solidFill>
                <a:schemeClr val="bg1"/>
              </a:solidFill>
            </a:endParaRPr>
          </a:p>
        </p:txBody>
      </p:sp>
      <p:sp>
        <p:nvSpPr>
          <p:cNvPr id="3" name="Content Placeholder 2"/>
          <p:cNvSpPr>
            <a:spLocks noGrp="1"/>
          </p:cNvSpPr>
          <p:nvPr>
            <p:ph idx="1"/>
          </p:nvPr>
        </p:nvSpPr>
        <p:spPr>
          <a:xfrm>
            <a:off x="1" y="1160606"/>
            <a:ext cx="5953990" cy="5697393"/>
          </a:xfrm>
        </p:spPr>
        <p:txBody>
          <a:bodyPr>
            <a:normAutofit lnSpcReduction="10000"/>
          </a:bodyPr>
          <a:lstStyle/>
          <a:p>
            <a:r>
              <a:rPr lang="en-GB" dirty="0" smtClean="0">
                <a:solidFill>
                  <a:schemeClr val="bg1"/>
                </a:solidFill>
              </a:rPr>
              <a:t>During the Cultural Revolution, the ‘</a:t>
            </a:r>
            <a:r>
              <a:rPr lang="en-GB" dirty="0" smtClean="0">
                <a:solidFill>
                  <a:srgbClr val="FF0000"/>
                </a:solidFill>
              </a:rPr>
              <a:t>Cult of Mao</a:t>
            </a:r>
            <a:r>
              <a:rPr lang="en-GB" dirty="0" smtClean="0">
                <a:solidFill>
                  <a:schemeClr val="bg1"/>
                </a:solidFill>
              </a:rPr>
              <a:t>’ developed. Mao was worshipped as the </a:t>
            </a:r>
            <a:r>
              <a:rPr lang="en-GB" dirty="0" smtClean="0">
                <a:solidFill>
                  <a:srgbClr val="FF0000"/>
                </a:solidFill>
              </a:rPr>
              <a:t>new emperor</a:t>
            </a:r>
            <a:r>
              <a:rPr lang="en-GB" dirty="0" smtClean="0">
                <a:solidFill>
                  <a:schemeClr val="bg1"/>
                </a:solidFill>
              </a:rPr>
              <a:t>. </a:t>
            </a:r>
          </a:p>
          <a:p>
            <a:endParaRPr lang="en-GB" dirty="0">
              <a:solidFill>
                <a:schemeClr val="bg1"/>
              </a:solidFill>
            </a:endParaRPr>
          </a:p>
          <a:p>
            <a:r>
              <a:rPr lang="en-GB" dirty="0" smtClean="0">
                <a:solidFill>
                  <a:schemeClr val="bg1"/>
                </a:solidFill>
              </a:rPr>
              <a:t>Every day workers would gather before his portrait and read from his ‘</a:t>
            </a:r>
            <a:r>
              <a:rPr lang="en-GB" dirty="0" smtClean="0">
                <a:solidFill>
                  <a:srgbClr val="FF0000"/>
                </a:solidFill>
              </a:rPr>
              <a:t>little red book</a:t>
            </a:r>
            <a:r>
              <a:rPr lang="en-GB" dirty="0" smtClean="0">
                <a:solidFill>
                  <a:schemeClr val="bg1"/>
                </a:solidFill>
              </a:rPr>
              <a:t>’.</a:t>
            </a:r>
          </a:p>
          <a:p>
            <a:endParaRPr lang="en-GB" dirty="0">
              <a:solidFill>
                <a:schemeClr val="bg1"/>
              </a:solidFill>
            </a:endParaRPr>
          </a:p>
          <a:p>
            <a:r>
              <a:rPr lang="en-GB" dirty="0" smtClean="0">
                <a:solidFill>
                  <a:srgbClr val="FF0000"/>
                </a:solidFill>
              </a:rPr>
              <a:t>740 million </a:t>
            </a:r>
            <a:r>
              <a:rPr lang="en-GB" dirty="0" smtClean="0">
                <a:solidFill>
                  <a:schemeClr val="bg1"/>
                </a:solidFill>
              </a:rPr>
              <a:t>copies were printed between </a:t>
            </a:r>
            <a:r>
              <a:rPr lang="en-GB" dirty="0" smtClean="0">
                <a:solidFill>
                  <a:srgbClr val="00B0F0"/>
                </a:solidFill>
              </a:rPr>
              <a:t>1966-1969</a:t>
            </a:r>
            <a:r>
              <a:rPr lang="en-GB" dirty="0" smtClean="0">
                <a:solidFill>
                  <a:schemeClr val="bg1"/>
                </a:solidFill>
              </a:rPr>
              <a:t>. </a:t>
            </a:r>
          </a:p>
          <a:p>
            <a:endParaRPr lang="en-GB" dirty="0">
              <a:solidFill>
                <a:schemeClr val="bg1"/>
              </a:solidFill>
            </a:endParaRPr>
          </a:p>
          <a:p>
            <a:r>
              <a:rPr lang="en-GB" dirty="0" smtClean="0">
                <a:solidFill>
                  <a:srgbClr val="FF0000"/>
                </a:solidFill>
              </a:rPr>
              <a:t>Statues and portraits </a:t>
            </a:r>
            <a:r>
              <a:rPr lang="en-GB" dirty="0" smtClean="0">
                <a:solidFill>
                  <a:schemeClr val="bg1"/>
                </a:solidFill>
              </a:rPr>
              <a:t>of Mao were put up everywhere.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3991" y="4499105"/>
            <a:ext cx="3190009" cy="2358896"/>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3991" y="-1"/>
            <a:ext cx="3176154" cy="4313561"/>
          </a:xfrm>
          <a:prstGeom prst="rect">
            <a:avLst/>
          </a:prstGeom>
          <a:ln>
            <a:noFill/>
          </a:ln>
          <a:effectLst>
            <a:softEdge rad="112500"/>
          </a:effectLst>
        </p:spPr>
      </p:pic>
    </p:spTree>
    <p:extLst>
      <p:ext uri="{BB962C8B-B14F-4D97-AF65-F5344CB8AC3E}">
        <p14:creationId xmlns:p14="http://schemas.microsoft.com/office/powerpoint/2010/main" val="250156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End of the Revolution</a:t>
            </a:r>
            <a:endParaRPr lang="en-GB" b="1" u="sng" dirty="0">
              <a:solidFill>
                <a:schemeClr val="bg1"/>
              </a:solidFill>
            </a:endParaRPr>
          </a:p>
        </p:txBody>
      </p:sp>
      <p:sp>
        <p:nvSpPr>
          <p:cNvPr id="3" name="Content Placeholder 2"/>
          <p:cNvSpPr>
            <a:spLocks noGrp="1"/>
          </p:cNvSpPr>
          <p:nvPr>
            <p:ph idx="1"/>
          </p:nvPr>
        </p:nvSpPr>
        <p:spPr>
          <a:xfrm>
            <a:off x="1" y="1160606"/>
            <a:ext cx="6296890" cy="5697393"/>
          </a:xfrm>
        </p:spPr>
        <p:txBody>
          <a:bodyPr>
            <a:normAutofit lnSpcReduction="10000"/>
          </a:bodyPr>
          <a:lstStyle/>
          <a:p>
            <a:r>
              <a:rPr lang="en-GB" dirty="0" smtClean="0">
                <a:solidFill>
                  <a:schemeClr val="bg1"/>
                </a:solidFill>
              </a:rPr>
              <a:t>By </a:t>
            </a:r>
            <a:r>
              <a:rPr lang="en-GB" dirty="0" smtClean="0">
                <a:solidFill>
                  <a:srgbClr val="00B0F0"/>
                </a:solidFill>
              </a:rPr>
              <a:t>1967</a:t>
            </a:r>
            <a:r>
              <a:rPr lang="en-GB" dirty="0" smtClean="0">
                <a:solidFill>
                  <a:schemeClr val="bg1"/>
                </a:solidFill>
              </a:rPr>
              <a:t>, the Cultural Revolution was </a:t>
            </a:r>
            <a:r>
              <a:rPr lang="en-GB" dirty="0" smtClean="0">
                <a:solidFill>
                  <a:srgbClr val="FF0000"/>
                </a:solidFill>
              </a:rPr>
              <a:t>spinning out of control. </a:t>
            </a:r>
            <a:r>
              <a:rPr lang="en-GB" dirty="0" smtClean="0">
                <a:solidFill>
                  <a:schemeClr val="bg1"/>
                </a:solidFill>
              </a:rPr>
              <a:t>The Red Guards began to divide into </a:t>
            </a:r>
            <a:r>
              <a:rPr lang="en-GB" dirty="0" smtClean="0">
                <a:solidFill>
                  <a:srgbClr val="FF0000"/>
                </a:solidFill>
              </a:rPr>
              <a:t>rival factions</a:t>
            </a:r>
            <a:r>
              <a:rPr lang="en-GB" dirty="0" smtClean="0">
                <a:solidFill>
                  <a:schemeClr val="bg1"/>
                </a:solidFill>
              </a:rPr>
              <a:t>. Mao attempted to restore order.</a:t>
            </a:r>
          </a:p>
          <a:p>
            <a:endParaRPr lang="en-GB" dirty="0">
              <a:solidFill>
                <a:schemeClr val="bg1"/>
              </a:solidFill>
            </a:endParaRPr>
          </a:p>
          <a:p>
            <a:r>
              <a:rPr lang="en-GB" dirty="0" smtClean="0">
                <a:solidFill>
                  <a:schemeClr val="bg1"/>
                </a:solidFill>
              </a:rPr>
              <a:t>The </a:t>
            </a:r>
            <a:r>
              <a:rPr lang="en-GB" dirty="0" smtClean="0">
                <a:solidFill>
                  <a:srgbClr val="FF0000"/>
                </a:solidFill>
              </a:rPr>
              <a:t>PLA</a:t>
            </a:r>
            <a:r>
              <a:rPr lang="en-GB" dirty="0" smtClean="0">
                <a:solidFill>
                  <a:schemeClr val="bg1"/>
                </a:solidFill>
              </a:rPr>
              <a:t> was used to </a:t>
            </a:r>
            <a:r>
              <a:rPr lang="en-GB" dirty="0" smtClean="0">
                <a:solidFill>
                  <a:srgbClr val="FF0000"/>
                </a:solidFill>
              </a:rPr>
              <a:t>restore order</a:t>
            </a:r>
            <a:r>
              <a:rPr lang="en-GB" dirty="0" smtClean="0">
                <a:solidFill>
                  <a:schemeClr val="bg1"/>
                </a:solidFill>
              </a:rPr>
              <a:t>. Mao then sent the Red Guards to the countryside to ‘</a:t>
            </a:r>
            <a:r>
              <a:rPr lang="en-GB" dirty="0" smtClean="0">
                <a:solidFill>
                  <a:srgbClr val="FF0000"/>
                </a:solidFill>
              </a:rPr>
              <a:t>re-educate</a:t>
            </a:r>
            <a:r>
              <a:rPr lang="en-GB" dirty="0" smtClean="0">
                <a:solidFill>
                  <a:schemeClr val="bg1"/>
                </a:solidFill>
              </a:rPr>
              <a:t>’ themselves by learning from the peasants. </a:t>
            </a:r>
          </a:p>
          <a:p>
            <a:endParaRPr lang="en-GB" dirty="0">
              <a:solidFill>
                <a:schemeClr val="bg1"/>
              </a:solidFill>
            </a:endParaRPr>
          </a:p>
          <a:p>
            <a:r>
              <a:rPr lang="en-GB" dirty="0" smtClean="0">
                <a:solidFill>
                  <a:schemeClr val="bg1"/>
                </a:solidFill>
              </a:rPr>
              <a:t>By </a:t>
            </a:r>
            <a:r>
              <a:rPr lang="en-GB" dirty="0" smtClean="0">
                <a:solidFill>
                  <a:srgbClr val="00B0F0"/>
                </a:solidFill>
              </a:rPr>
              <a:t>1969</a:t>
            </a:r>
            <a:r>
              <a:rPr lang="en-GB" dirty="0" smtClean="0">
                <a:solidFill>
                  <a:schemeClr val="bg1"/>
                </a:solidFill>
              </a:rPr>
              <a:t> law and order had been restored in most areas. Mao once again had </a:t>
            </a:r>
            <a:r>
              <a:rPr lang="en-GB" dirty="0" smtClean="0">
                <a:solidFill>
                  <a:srgbClr val="FF0000"/>
                </a:solidFill>
              </a:rPr>
              <a:t>supreme control </a:t>
            </a:r>
            <a:r>
              <a:rPr lang="en-GB" dirty="0" smtClean="0">
                <a:solidFill>
                  <a:schemeClr val="bg1"/>
                </a:solidFill>
              </a:rPr>
              <a:t>over China but </a:t>
            </a:r>
            <a:r>
              <a:rPr lang="en-GB" dirty="0" smtClean="0">
                <a:solidFill>
                  <a:srgbClr val="FF0000"/>
                </a:solidFill>
              </a:rPr>
              <a:t>over 1 million people </a:t>
            </a:r>
            <a:r>
              <a:rPr lang="en-GB" dirty="0" smtClean="0">
                <a:solidFill>
                  <a:schemeClr val="bg1"/>
                </a:solidFill>
              </a:rPr>
              <a:t>had been </a:t>
            </a:r>
            <a:r>
              <a:rPr lang="en-GB" u="sng" dirty="0" smtClean="0">
                <a:solidFill>
                  <a:schemeClr val="bg1"/>
                </a:solidFill>
              </a:rPr>
              <a:t>killed</a:t>
            </a:r>
            <a:r>
              <a:rPr lang="en-GB" dirty="0" smtClean="0">
                <a:solidFill>
                  <a:schemeClr val="bg1"/>
                </a:solidFill>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4857" y="511896"/>
            <a:ext cx="2938453" cy="1974273"/>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4857" y="2639291"/>
            <a:ext cx="2899143" cy="3971221"/>
          </a:xfrm>
          <a:prstGeom prst="rect">
            <a:avLst/>
          </a:prstGeom>
          <a:ln>
            <a:noFill/>
          </a:ln>
          <a:effectLst>
            <a:softEdge rad="112500"/>
          </a:effectLst>
        </p:spPr>
      </p:pic>
    </p:spTree>
    <p:extLst>
      <p:ext uri="{BB962C8B-B14F-4D97-AF65-F5344CB8AC3E}">
        <p14:creationId xmlns:p14="http://schemas.microsoft.com/office/powerpoint/2010/main" val="5486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lstStyle/>
          <a:p>
            <a:pPr algn="ctr"/>
            <a:r>
              <a:rPr lang="en-GB" b="1" u="sng" dirty="0" smtClean="0">
                <a:solidFill>
                  <a:schemeClr val="bg1"/>
                </a:solidFill>
              </a:rPr>
              <a:t>Effects of the Cultural Revolution</a:t>
            </a:r>
            <a:endParaRPr lang="en-GB" b="1" u="sng"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777" y="1325563"/>
            <a:ext cx="7267613" cy="5014653"/>
          </a:xfrm>
          <a:prstGeom prst="rect">
            <a:avLst/>
          </a:prstGeom>
          <a:ln>
            <a:noFill/>
          </a:ln>
          <a:effectLst>
            <a:softEdge rad="112500"/>
          </a:effectLst>
        </p:spPr>
      </p:pic>
      <p:sp>
        <p:nvSpPr>
          <p:cNvPr id="8" name="Rectangle 7"/>
          <p:cNvSpPr/>
          <p:nvPr/>
        </p:nvSpPr>
        <p:spPr>
          <a:xfrm>
            <a:off x="0" y="1309254"/>
            <a:ext cx="4478483" cy="27743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b="1" u="sng" dirty="0" smtClean="0"/>
              <a:t>1. Industry</a:t>
            </a:r>
          </a:p>
          <a:p>
            <a:pPr algn="ctr"/>
            <a:endParaRPr lang="en-GB" sz="700" dirty="0"/>
          </a:p>
          <a:p>
            <a:pPr algn="ctr"/>
            <a:r>
              <a:rPr lang="en-GB" sz="2000" dirty="0" smtClean="0"/>
              <a:t>Factories were reorganised to give power to the workers. Prizes and bonuses for workers were abolished. All workers given equal wages. Technicians were dismissed and production fell. Transport ground to a halt.</a:t>
            </a:r>
            <a:endParaRPr lang="en-GB" sz="2000" dirty="0"/>
          </a:p>
        </p:txBody>
      </p:sp>
      <p:sp>
        <p:nvSpPr>
          <p:cNvPr id="9" name="Rectangle 8"/>
          <p:cNvSpPr/>
          <p:nvPr/>
        </p:nvSpPr>
        <p:spPr>
          <a:xfrm>
            <a:off x="0" y="4083627"/>
            <a:ext cx="4478483" cy="27743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600" b="1" u="sng" dirty="0" smtClean="0"/>
              <a:t>3. Countryside</a:t>
            </a:r>
          </a:p>
          <a:p>
            <a:pPr algn="ctr"/>
            <a:endParaRPr lang="en-GB" sz="800" dirty="0" smtClean="0"/>
          </a:p>
          <a:p>
            <a:pPr algn="ctr"/>
            <a:r>
              <a:rPr lang="en-GB" sz="2400" dirty="0" smtClean="0"/>
              <a:t>Students and graduates sent to work alongside peasants. Private land taken away from the peasants again! Markets and restaurants closed in villages.</a:t>
            </a:r>
            <a:endParaRPr lang="en-GB" sz="2400" dirty="0"/>
          </a:p>
        </p:txBody>
      </p:sp>
      <p:sp>
        <p:nvSpPr>
          <p:cNvPr id="10" name="Rectangle 9"/>
          <p:cNvSpPr/>
          <p:nvPr/>
        </p:nvSpPr>
        <p:spPr>
          <a:xfrm>
            <a:off x="4478483" y="1309254"/>
            <a:ext cx="4665518" cy="27743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b="1" u="sng" dirty="0" smtClean="0"/>
              <a:t>2. Education</a:t>
            </a:r>
          </a:p>
          <a:p>
            <a:pPr algn="ctr"/>
            <a:endParaRPr lang="en-GB" sz="700" b="1" u="sng" dirty="0" smtClean="0"/>
          </a:p>
          <a:p>
            <a:pPr algn="ctr"/>
            <a:r>
              <a:rPr lang="en-GB" sz="2000" dirty="0" smtClean="0"/>
              <a:t>Seriously disrupted. Students refused to sit exams as they showed up inequalities. All students were now made to learn from peasants and factory workers on work experience. Some schools were closed for over two years.</a:t>
            </a:r>
          </a:p>
        </p:txBody>
      </p:sp>
      <p:sp>
        <p:nvSpPr>
          <p:cNvPr id="11" name="Rectangle 10"/>
          <p:cNvSpPr/>
          <p:nvPr/>
        </p:nvSpPr>
        <p:spPr>
          <a:xfrm>
            <a:off x="4478483" y="4083627"/>
            <a:ext cx="4665518" cy="27743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b="1" u="sng" dirty="0" smtClean="0"/>
              <a:t>4. Government</a:t>
            </a:r>
          </a:p>
          <a:p>
            <a:pPr algn="ctr"/>
            <a:endParaRPr lang="en-GB" sz="700" dirty="0" smtClean="0"/>
          </a:p>
          <a:p>
            <a:pPr algn="ctr"/>
            <a:r>
              <a:rPr lang="en-GB" sz="2000" dirty="0" smtClean="0"/>
              <a:t>Opponents were killed or sent into exile. Deng Xiaoping was removed. Revolutionary committees were set up by the PLA to run the country instead of government. CCP members sent to countryside for ‘re-education’.</a:t>
            </a:r>
            <a:endParaRPr lang="en-GB" sz="2000" dirty="0"/>
          </a:p>
        </p:txBody>
      </p:sp>
    </p:spTree>
    <p:extLst>
      <p:ext uri="{BB962C8B-B14F-4D97-AF65-F5344CB8AC3E}">
        <p14:creationId xmlns:p14="http://schemas.microsoft.com/office/powerpoint/2010/main" val="58577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46909"/>
          </a:xfrm>
        </p:spPr>
        <p:txBody>
          <a:bodyPr>
            <a:normAutofit fontScale="90000"/>
          </a:bodyPr>
          <a:lstStyle/>
          <a:p>
            <a:pPr algn="ctr"/>
            <a:r>
              <a:rPr lang="en-GB" b="1" u="sng" dirty="0" smtClean="0">
                <a:solidFill>
                  <a:schemeClr val="bg1"/>
                </a:solidFill>
              </a:rPr>
              <a:t>Why do you think Mao launched the  Cultural Revolution?</a:t>
            </a:r>
            <a:endParaRPr lang="en-GB" b="1" u="sng" dirty="0">
              <a:solidFill>
                <a:schemeClr val="bg1"/>
              </a:solidFill>
            </a:endParaRPr>
          </a:p>
        </p:txBody>
      </p:sp>
      <p:sp>
        <p:nvSpPr>
          <p:cNvPr id="3" name="Content Placeholder 2"/>
          <p:cNvSpPr>
            <a:spLocks noGrp="1"/>
          </p:cNvSpPr>
          <p:nvPr>
            <p:ph idx="1"/>
          </p:nvPr>
        </p:nvSpPr>
        <p:spPr>
          <a:xfrm>
            <a:off x="0" y="1445990"/>
            <a:ext cx="9144000" cy="5412009"/>
          </a:xfrm>
        </p:spPr>
        <p:txBody>
          <a:bodyPr/>
          <a:lstStyle/>
          <a:p>
            <a:pPr marL="514350" indent="-514350" algn="ctr">
              <a:buFont typeface="+mj-lt"/>
              <a:buAutoNum type="arabicPeriod"/>
            </a:pPr>
            <a:r>
              <a:rPr lang="en-GB" dirty="0" smtClean="0">
                <a:solidFill>
                  <a:schemeClr val="bg1"/>
                </a:solidFill>
              </a:rPr>
              <a:t>Genuinely concerned that China was becoming </a:t>
            </a:r>
            <a:r>
              <a:rPr lang="en-GB" dirty="0" smtClean="0">
                <a:solidFill>
                  <a:srgbClr val="FF0000"/>
                </a:solidFill>
              </a:rPr>
              <a:t>too conservative</a:t>
            </a:r>
            <a:r>
              <a:rPr lang="en-GB" dirty="0" smtClean="0">
                <a:solidFill>
                  <a:schemeClr val="bg1"/>
                </a:solidFill>
              </a:rPr>
              <a:t>?</a:t>
            </a:r>
          </a:p>
          <a:p>
            <a:pPr marL="514350" indent="-514350" algn="ctr">
              <a:buFont typeface="+mj-lt"/>
              <a:buAutoNum type="arabicPeriod"/>
            </a:pPr>
            <a:endParaRPr lang="en-GB" dirty="0" smtClean="0">
              <a:solidFill>
                <a:schemeClr val="bg1"/>
              </a:solidFill>
            </a:endParaRPr>
          </a:p>
          <a:p>
            <a:pPr marL="514350" indent="-514350" algn="ctr">
              <a:buFont typeface="+mj-lt"/>
              <a:buAutoNum type="arabicPeriod"/>
            </a:pPr>
            <a:r>
              <a:rPr lang="en-GB" dirty="0" smtClean="0">
                <a:solidFill>
                  <a:schemeClr val="bg1"/>
                </a:solidFill>
              </a:rPr>
              <a:t>Wanted to </a:t>
            </a:r>
            <a:r>
              <a:rPr lang="en-GB" dirty="0" smtClean="0">
                <a:solidFill>
                  <a:srgbClr val="FF0000"/>
                </a:solidFill>
              </a:rPr>
              <a:t>regain power </a:t>
            </a:r>
            <a:r>
              <a:rPr lang="en-GB" dirty="0" smtClean="0">
                <a:solidFill>
                  <a:schemeClr val="bg1"/>
                </a:solidFill>
              </a:rPr>
              <a:t>after the failure of GLF?</a:t>
            </a:r>
          </a:p>
          <a:p>
            <a:pPr marL="514350" indent="-514350" algn="ctr">
              <a:buFont typeface="+mj-lt"/>
              <a:buAutoNum type="arabicPeriod"/>
            </a:pPr>
            <a:endParaRPr lang="en-GB" dirty="0" smtClean="0">
              <a:solidFill>
                <a:schemeClr val="bg1"/>
              </a:solidFill>
            </a:endParaRPr>
          </a:p>
          <a:p>
            <a:pPr marL="514350" indent="-514350" algn="ctr">
              <a:buFont typeface="+mj-lt"/>
              <a:buAutoNum type="arabicPeriod"/>
            </a:pPr>
            <a:r>
              <a:rPr lang="en-GB" dirty="0" smtClean="0">
                <a:solidFill>
                  <a:schemeClr val="bg1"/>
                </a:solidFill>
              </a:rPr>
              <a:t>Wanted a committed army to </a:t>
            </a:r>
            <a:r>
              <a:rPr lang="en-GB" dirty="0" smtClean="0">
                <a:solidFill>
                  <a:srgbClr val="FF0000"/>
                </a:solidFill>
              </a:rPr>
              <a:t>fight the USA </a:t>
            </a:r>
            <a:r>
              <a:rPr lang="en-GB" dirty="0" smtClean="0">
                <a:solidFill>
                  <a:schemeClr val="bg1"/>
                </a:solidFill>
              </a:rPr>
              <a:t>in Vietnam?</a:t>
            </a:r>
          </a:p>
          <a:p>
            <a:pPr marL="514350" indent="-514350" algn="ctr">
              <a:buFont typeface="+mj-lt"/>
              <a:buAutoNum type="arabicPeriod"/>
            </a:pPr>
            <a:endParaRPr lang="en-GB" dirty="0" smtClean="0">
              <a:solidFill>
                <a:schemeClr val="bg1"/>
              </a:solidFill>
            </a:endParaRPr>
          </a:p>
          <a:p>
            <a:pPr marL="514350" indent="-514350" algn="ctr">
              <a:buFont typeface="+mj-lt"/>
              <a:buAutoNum type="arabicPeriod"/>
            </a:pPr>
            <a:r>
              <a:rPr lang="en-GB" dirty="0" smtClean="0">
                <a:solidFill>
                  <a:schemeClr val="bg1"/>
                </a:solidFill>
              </a:rPr>
              <a:t>He </a:t>
            </a:r>
            <a:r>
              <a:rPr lang="en-GB" dirty="0" smtClean="0">
                <a:solidFill>
                  <a:srgbClr val="FF0000"/>
                </a:solidFill>
              </a:rPr>
              <a:t>disliked other</a:t>
            </a:r>
            <a:r>
              <a:rPr lang="en-GB" dirty="0" smtClean="0">
                <a:solidFill>
                  <a:schemeClr val="bg1"/>
                </a:solidFill>
              </a:rPr>
              <a:t> Communist leaders?</a:t>
            </a:r>
          </a:p>
          <a:p>
            <a:pPr marL="514350" indent="-514350" algn="ctr">
              <a:buFont typeface="+mj-lt"/>
              <a:buAutoNum type="arabicPeriod"/>
            </a:pPr>
            <a:endParaRPr lang="en-GB" dirty="0" smtClean="0">
              <a:solidFill>
                <a:schemeClr val="bg1"/>
              </a:solidFill>
            </a:endParaRPr>
          </a:p>
          <a:p>
            <a:pPr marL="514350" indent="-514350" algn="ctr">
              <a:buFont typeface="+mj-lt"/>
              <a:buAutoNum type="arabicPeriod"/>
            </a:pPr>
            <a:r>
              <a:rPr lang="en-GB" dirty="0" smtClean="0">
                <a:solidFill>
                  <a:schemeClr val="bg1"/>
                </a:solidFill>
              </a:rPr>
              <a:t>He was </a:t>
            </a:r>
            <a:r>
              <a:rPr lang="en-GB" dirty="0" smtClean="0">
                <a:solidFill>
                  <a:srgbClr val="FF0000"/>
                </a:solidFill>
              </a:rPr>
              <a:t>out of touch</a:t>
            </a:r>
            <a:r>
              <a:rPr lang="en-GB" dirty="0" smtClean="0">
                <a:solidFill>
                  <a:schemeClr val="bg1"/>
                </a:solidFill>
              </a:rPr>
              <a:t>. Was acting like an ageing emperor and was only interested in controlling people?</a:t>
            </a:r>
          </a:p>
          <a:p>
            <a:pPr marL="514350" indent="-514350">
              <a:buFont typeface="+mj-lt"/>
              <a:buAutoNum type="arabicPeriod"/>
            </a:pPr>
            <a:endParaRPr lang="en-GB" dirty="0">
              <a:solidFill>
                <a:schemeClr val="bg1"/>
              </a:solidFill>
            </a:endParaRPr>
          </a:p>
        </p:txBody>
      </p:sp>
    </p:spTree>
    <p:extLst>
      <p:ext uri="{BB962C8B-B14F-4D97-AF65-F5344CB8AC3E}">
        <p14:creationId xmlns:p14="http://schemas.microsoft.com/office/powerpoint/2010/main" val="198634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55168"/>
          </a:xfrm>
        </p:spPr>
        <p:txBody>
          <a:bodyPr/>
          <a:lstStyle/>
          <a:p>
            <a:pPr algn="ctr"/>
            <a:r>
              <a:rPr lang="en-GB" b="1" u="sng" dirty="0" smtClean="0">
                <a:solidFill>
                  <a:schemeClr val="bg1"/>
                </a:solidFill>
              </a:rPr>
              <a:t>Explain how the Cultural Revolution affected…</a:t>
            </a:r>
            <a:endParaRPr lang="en-GB" b="1" u="sng" dirty="0">
              <a:solidFill>
                <a:schemeClr val="bg1"/>
              </a:solidFill>
            </a:endParaRPr>
          </a:p>
        </p:txBody>
      </p:sp>
      <p:sp>
        <p:nvSpPr>
          <p:cNvPr id="3" name="Content Placeholder 2"/>
          <p:cNvSpPr>
            <a:spLocks noGrp="1"/>
          </p:cNvSpPr>
          <p:nvPr>
            <p:ph idx="1"/>
          </p:nvPr>
        </p:nvSpPr>
        <p:spPr>
          <a:xfrm>
            <a:off x="0" y="1555168"/>
            <a:ext cx="9144000" cy="5302831"/>
          </a:xfrm>
        </p:spPr>
        <p:txBody>
          <a:bodyPr>
            <a:normAutofit/>
          </a:bodyPr>
          <a:lstStyle/>
          <a:p>
            <a:pPr marL="514350" indent="-514350">
              <a:buFont typeface="+mj-lt"/>
              <a:buAutoNum type="arabicPeriod"/>
            </a:pPr>
            <a:r>
              <a:rPr lang="en-GB" sz="4400" dirty="0" smtClean="0">
                <a:solidFill>
                  <a:srgbClr val="FF0000"/>
                </a:solidFill>
              </a:rPr>
              <a:t>Mao’s position </a:t>
            </a:r>
            <a:r>
              <a:rPr lang="en-GB" sz="4400" dirty="0" smtClean="0">
                <a:solidFill>
                  <a:schemeClr val="bg1"/>
                </a:solidFill>
              </a:rPr>
              <a:t>in China</a:t>
            </a:r>
          </a:p>
          <a:p>
            <a:pPr marL="514350" indent="-514350">
              <a:buFont typeface="+mj-lt"/>
              <a:buAutoNum type="arabicPeriod"/>
            </a:pPr>
            <a:endParaRPr lang="en-GB" sz="4400" dirty="0" smtClean="0">
              <a:solidFill>
                <a:schemeClr val="bg1"/>
              </a:solidFill>
            </a:endParaRPr>
          </a:p>
          <a:p>
            <a:pPr marL="514350" indent="-514350">
              <a:buFont typeface="+mj-lt"/>
              <a:buAutoNum type="arabicPeriod"/>
            </a:pPr>
            <a:r>
              <a:rPr lang="en-GB" sz="4400" dirty="0" smtClean="0">
                <a:solidFill>
                  <a:srgbClr val="FF0000"/>
                </a:solidFill>
              </a:rPr>
              <a:t>Industry</a:t>
            </a:r>
            <a:r>
              <a:rPr lang="en-GB" sz="4400" dirty="0" smtClean="0">
                <a:solidFill>
                  <a:schemeClr val="bg1"/>
                </a:solidFill>
              </a:rPr>
              <a:t> in China</a:t>
            </a:r>
          </a:p>
          <a:p>
            <a:pPr marL="514350" indent="-514350">
              <a:buFont typeface="+mj-lt"/>
              <a:buAutoNum type="arabicPeriod"/>
            </a:pPr>
            <a:endParaRPr lang="en-GB" sz="4400" dirty="0" smtClean="0">
              <a:solidFill>
                <a:schemeClr val="bg1"/>
              </a:solidFill>
            </a:endParaRPr>
          </a:p>
          <a:p>
            <a:pPr marL="514350" indent="-514350">
              <a:buFont typeface="+mj-lt"/>
              <a:buAutoNum type="arabicPeriod"/>
            </a:pPr>
            <a:r>
              <a:rPr lang="en-GB" sz="4400" dirty="0" smtClean="0">
                <a:solidFill>
                  <a:srgbClr val="FF0000"/>
                </a:solidFill>
              </a:rPr>
              <a:t>Education</a:t>
            </a:r>
            <a:r>
              <a:rPr lang="en-GB" sz="4400" dirty="0" smtClean="0">
                <a:solidFill>
                  <a:schemeClr val="bg1"/>
                </a:solidFill>
              </a:rPr>
              <a:t> in China</a:t>
            </a:r>
          </a:p>
          <a:p>
            <a:pPr marL="514350" indent="-514350">
              <a:buFont typeface="+mj-lt"/>
              <a:buAutoNum type="arabicPeriod"/>
            </a:pPr>
            <a:endParaRPr lang="en-GB" sz="4400" dirty="0" smtClean="0">
              <a:solidFill>
                <a:schemeClr val="bg1"/>
              </a:solidFill>
            </a:endParaRPr>
          </a:p>
          <a:p>
            <a:pPr marL="514350" indent="-514350">
              <a:buFont typeface="+mj-lt"/>
              <a:buAutoNum type="arabicPeriod"/>
            </a:pPr>
            <a:r>
              <a:rPr lang="en-GB" sz="4400" dirty="0" smtClean="0">
                <a:solidFill>
                  <a:srgbClr val="FF0000"/>
                </a:solidFill>
              </a:rPr>
              <a:t>Attitudes</a:t>
            </a:r>
            <a:r>
              <a:rPr lang="en-GB" sz="4400" dirty="0" smtClean="0">
                <a:solidFill>
                  <a:schemeClr val="bg1"/>
                </a:solidFill>
              </a:rPr>
              <a:t> to Communism</a:t>
            </a:r>
            <a:endParaRPr lang="en-GB" sz="44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5846" y="2017738"/>
            <a:ext cx="2813463" cy="3820988"/>
          </a:xfrm>
          <a:prstGeom prst="rect">
            <a:avLst/>
          </a:prstGeom>
          <a:ln>
            <a:noFill/>
          </a:ln>
          <a:effectLst>
            <a:softEdge rad="112500"/>
          </a:effectLst>
        </p:spPr>
      </p:pic>
    </p:spTree>
    <p:extLst>
      <p:ext uri="{BB962C8B-B14F-4D97-AF65-F5344CB8AC3E}">
        <p14:creationId xmlns:p14="http://schemas.microsoft.com/office/powerpoint/2010/main" val="3609415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36518"/>
          </a:xfrm>
        </p:spPr>
        <p:txBody>
          <a:bodyPr>
            <a:normAutofit/>
          </a:bodyPr>
          <a:lstStyle/>
          <a:p>
            <a:pPr algn="ctr"/>
            <a:r>
              <a:rPr lang="en-GB" sz="3200" b="1" u="sng" dirty="0" smtClean="0">
                <a:solidFill>
                  <a:schemeClr val="bg1"/>
                </a:solidFill>
              </a:rPr>
              <a:t>In what ways did the policies of Mao bring change to China in the years 1952-1969? (15 marks)</a:t>
            </a:r>
            <a:endParaRPr lang="en-GB" sz="3200" b="1" u="sng" dirty="0">
              <a:solidFill>
                <a:schemeClr val="bg1"/>
              </a:solidFill>
            </a:endParaRPr>
          </a:p>
        </p:txBody>
      </p:sp>
      <p:sp>
        <p:nvSpPr>
          <p:cNvPr id="3" name="Content Placeholder 2"/>
          <p:cNvSpPr>
            <a:spLocks noGrp="1"/>
          </p:cNvSpPr>
          <p:nvPr>
            <p:ph idx="1"/>
          </p:nvPr>
        </p:nvSpPr>
        <p:spPr>
          <a:xfrm>
            <a:off x="0" y="1134238"/>
            <a:ext cx="9144000" cy="966354"/>
          </a:xfrm>
        </p:spPr>
        <p:txBody>
          <a:bodyPr/>
          <a:lstStyle/>
          <a:p>
            <a:pPr algn="ctr"/>
            <a:r>
              <a:rPr lang="en-GB" dirty="0" smtClean="0">
                <a:solidFill>
                  <a:schemeClr val="bg1"/>
                </a:solidFill>
              </a:rPr>
              <a:t>You may use the following information to help you with your answer:</a:t>
            </a:r>
            <a:endParaRPr lang="en-GB" dirty="0">
              <a:solidFill>
                <a:schemeClr val="bg1"/>
              </a:solidFill>
            </a:endParaRPr>
          </a:p>
        </p:txBody>
      </p:sp>
      <p:sp>
        <p:nvSpPr>
          <p:cNvPr id="4" name="Rectangle 3"/>
          <p:cNvSpPr/>
          <p:nvPr/>
        </p:nvSpPr>
        <p:spPr>
          <a:xfrm>
            <a:off x="2370571" y="2085109"/>
            <a:ext cx="4507237" cy="17198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lgn="ctr">
              <a:buFont typeface="Arial" panose="020B0604020202020204" pitchFamily="34" charset="0"/>
              <a:buChar char="•"/>
            </a:pPr>
            <a:r>
              <a:rPr lang="en-GB" sz="2400" b="1" dirty="0" smtClean="0"/>
              <a:t>The first Five Year Plan</a:t>
            </a:r>
          </a:p>
          <a:p>
            <a:pPr marL="285750" indent="-285750" algn="ctr">
              <a:buFont typeface="Arial" panose="020B0604020202020204" pitchFamily="34" charset="0"/>
              <a:buChar char="•"/>
            </a:pPr>
            <a:r>
              <a:rPr lang="en-GB" sz="2400" b="1" dirty="0" smtClean="0"/>
              <a:t>The Hundred Flowers Campaign</a:t>
            </a:r>
          </a:p>
          <a:p>
            <a:pPr marL="285750" indent="-285750" algn="ctr">
              <a:buFont typeface="Arial" panose="020B0604020202020204" pitchFamily="34" charset="0"/>
              <a:buChar char="•"/>
            </a:pPr>
            <a:r>
              <a:rPr lang="en-GB" sz="2400" b="1" dirty="0" smtClean="0"/>
              <a:t>The Great Leap Forward</a:t>
            </a:r>
          </a:p>
          <a:p>
            <a:pPr marL="285750" indent="-285750" algn="ctr">
              <a:buFont typeface="Arial" panose="020B0604020202020204" pitchFamily="34" charset="0"/>
              <a:buChar char="•"/>
            </a:pPr>
            <a:r>
              <a:rPr lang="en-GB" sz="2400" b="1" dirty="0" smtClean="0"/>
              <a:t>The Cultural Revolution</a:t>
            </a:r>
          </a:p>
        </p:txBody>
      </p:sp>
      <p:sp>
        <p:nvSpPr>
          <p:cNvPr id="5" name="Content Placeholder 2"/>
          <p:cNvSpPr txBox="1">
            <a:spLocks/>
          </p:cNvSpPr>
          <p:nvPr/>
        </p:nvSpPr>
        <p:spPr>
          <a:xfrm>
            <a:off x="0" y="4028210"/>
            <a:ext cx="9144000" cy="282979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dirty="0" smtClean="0">
                <a:solidFill>
                  <a:schemeClr val="bg1"/>
                </a:solidFill>
              </a:rPr>
              <a:t>Focus on writing about </a:t>
            </a:r>
            <a:r>
              <a:rPr lang="en-GB" dirty="0" smtClean="0">
                <a:solidFill>
                  <a:srgbClr val="FF0000"/>
                </a:solidFill>
              </a:rPr>
              <a:t>changes</a:t>
            </a:r>
            <a:r>
              <a:rPr lang="en-GB" dirty="0" smtClean="0">
                <a:solidFill>
                  <a:schemeClr val="bg1"/>
                </a:solidFill>
              </a:rPr>
              <a:t>. </a:t>
            </a:r>
            <a:r>
              <a:rPr lang="en-GB" u="sng" dirty="0" smtClean="0">
                <a:solidFill>
                  <a:schemeClr val="bg1"/>
                </a:solidFill>
              </a:rPr>
              <a:t>Do not</a:t>
            </a:r>
            <a:r>
              <a:rPr lang="en-GB" dirty="0" smtClean="0">
                <a:solidFill>
                  <a:schemeClr val="bg1"/>
                </a:solidFill>
              </a:rPr>
              <a:t> just tell the story.</a:t>
            </a:r>
          </a:p>
          <a:p>
            <a:pPr algn="ctr"/>
            <a:r>
              <a:rPr lang="en-GB" dirty="0" smtClean="0">
                <a:solidFill>
                  <a:schemeClr val="bg1"/>
                </a:solidFill>
              </a:rPr>
              <a:t>Use </a:t>
            </a:r>
            <a:r>
              <a:rPr lang="en-GB" dirty="0" smtClean="0">
                <a:solidFill>
                  <a:srgbClr val="FF0000"/>
                </a:solidFill>
              </a:rPr>
              <a:t>at least 3 </a:t>
            </a:r>
            <a:r>
              <a:rPr lang="en-GB" dirty="0" smtClean="0">
                <a:solidFill>
                  <a:schemeClr val="bg1"/>
                </a:solidFill>
              </a:rPr>
              <a:t>of the scaffolding points. You can use your own.</a:t>
            </a:r>
          </a:p>
          <a:p>
            <a:pPr algn="ctr"/>
            <a:r>
              <a:rPr lang="en-GB" dirty="0" smtClean="0">
                <a:solidFill>
                  <a:schemeClr val="bg1"/>
                </a:solidFill>
              </a:rPr>
              <a:t>Write a paragraph on each. Give the change then </a:t>
            </a:r>
            <a:r>
              <a:rPr lang="en-GB" dirty="0" smtClean="0">
                <a:solidFill>
                  <a:srgbClr val="FF0000"/>
                </a:solidFill>
              </a:rPr>
              <a:t>explain it</a:t>
            </a:r>
            <a:r>
              <a:rPr lang="en-GB" dirty="0" smtClean="0">
                <a:solidFill>
                  <a:schemeClr val="bg1"/>
                </a:solidFill>
              </a:rPr>
              <a:t>.</a:t>
            </a:r>
          </a:p>
          <a:p>
            <a:pPr algn="ctr"/>
            <a:r>
              <a:rPr lang="en-GB" dirty="0" smtClean="0">
                <a:solidFill>
                  <a:schemeClr val="bg1"/>
                </a:solidFill>
              </a:rPr>
              <a:t>Make </a:t>
            </a:r>
            <a:r>
              <a:rPr lang="en-GB" dirty="0" smtClean="0">
                <a:solidFill>
                  <a:srgbClr val="FF0000"/>
                </a:solidFill>
              </a:rPr>
              <a:t>links</a:t>
            </a:r>
            <a:r>
              <a:rPr lang="en-GB" dirty="0" smtClean="0">
                <a:solidFill>
                  <a:schemeClr val="bg1"/>
                </a:solidFill>
              </a:rPr>
              <a:t>! Explain how one change </a:t>
            </a:r>
            <a:r>
              <a:rPr lang="en-GB" dirty="0" smtClean="0">
                <a:solidFill>
                  <a:srgbClr val="FF0000"/>
                </a:solidFill>
              </a:rPr>
              <a:t>led to </a:t>
            </a:r>
            <a:r>
              <a:rPr lang="en-GB" dirty="0" smtClean="0">
                <a:solidFill>
                  <a:schemeClr val="bg1"/>
                </a:solidFill>
              </a:rPr>
              <a:t>the next.</a:t>
            </a:r>
          </a:p>
          <a:p>
            <a:pPr algn="ctr"/>
            <a:r>
              <a:rPr lang="en-GB" dirty="0" smtClean="0">
                <a:solidFill>
                  <a:schemeClr val="bg1"/>
                </a:solidFill>
              </a:rPr>
              <a:t>Write a conclusion showing how the factors </a:t>
            </a:r>
            <a:r>
              <a:rPr lang="en-GB" dirty="0" smtClean="0">
                <a:solidFill>
                  <a:srgbClr val="FF0000"/>
                </a:solidFill>
              </a:rPr>
              <a:t>acted together </a:t>
            </a:r>
            <a:r>
              <a:rPr lang="en-GB" dirty="0" smtClean="0">
                <a:solidFill>
                  <a:schemeClr val="bg1"/>
                </a:solidFill>
              </a:rPr>
              <a:t>to </a:t>
            </a:r>
            <a:r>
              <a:rPr lang="en-GB" dirty="0" smtClean="0">
                <a:solidFill>
                  <a:srgbClr val="FF0000"/>
                </a:solidFill>
              </a:rPr>
              <a:t>bring about change</a:t>
            </a:r>
            <a:r>
              <a:rPr lang="en-GB" dirty="0" smtClean="0">
                <a:solidFill>
                  <a:schemeClr val="bg1"/>
                </a:solidFill>
              </a:rPr>
              <a:t>.</a:t>
            </a:r>
          </a:p>
          <a:p>
            <a:pPr algn="ctr"/>
            <a:endParaRPr lang="en-GB" dirty="0">
              <a:solidFill>
                <a:schemeClr val="bg1"/>
              </a:solidFill>
            </a:endParaRPr>
          </a:p>
        </p:txBody>
      </p:sp>
      <p:sp>
        <p:nvSpPr>
          <p:cNvPr id="6" name="Rectangle 5"/>
          <p:cNvSpPr/>
          <p:nvPr/>
        </p:nvSpPr>
        <p:spPr>
          <a:xfrm>
            <a:off x="7044916" y="2041710"/>
            <a:ext cx="1979708"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i="1" dirty="0" smtClean="0">
                <a:ln/>
                <a:solidFill>
                  <a:schemeClr val="accent4"/>
                </a:solidFill>
              </a:rPr>
              <a:t>This led to…</a:t>
            </a:r>
            <a:endParaRPr lang="en-US" sz="2800" b="1" i="1" dirty="0">
              <a:ln/>
              <a:solidFill>
                <a:schemeClr val="accent4"/>
              </a:solidFill>
            </a:endParaRPr>
          </a:p>
        </p:txBody>
      </p:sp>
      <p:sp>
        <p:nvSpPr>
          <p:cNvPr id="7" name="Rectangle 6"/>
          <p:cNvSpPr/>
          <p:nvPr/>
        </p:nvSpPr>
        <p:spPr>
          <a:xfrm>
            <a:off x="7020328" y="2512763"/>
            <a:ext cx="2028889" cy="523220"/>
          </a:xfrm>
          <a:prstGeom prst="rect">
            <a:avLst/>
          </a:prstGeom>
          <a:noFill/>
        </p:spPr>
        <p:txBody>
          <a:bodyPr wrap="none" lIns="91440" tIns="45720" rIns="91440" bIns="45720">
            <a:spAutoFit/>
          </a:bodyPr>
          <a:lstStyle/>
          <a:p>
            <a:pPr algn="ctr"/>
            <a:r>
              <a:rPr lang="en-US" sz="2800" b="1" i="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As a result…</a:t>
            </a:r>
            <a:endParaRPr lang="en-US" sz="28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8" name="Rectangle 7"/>
          <p:cNvSpPr/>
          <p:nvPr/>
        </p:nvSpPr>
        <p:spPr>
          <a:xfrm>
            <a:off x="7074350" y="2968338"/>
            <a:ext cx="1920847" cy="523220"/>
          </a:xfrm>
          <a:prstGeom prst="rect">
            <a:avLst/>
          </a:prstGeom>
          <a:noFill/>
        </p:spPr>
        <p:txBody>
          <a:bodyPr wrap="none" lIns="91440" tIns="45720" rIns="91440" bIns="45720">
            <a:spAutoFit/>
          </a:bodyPr>
          <a:lstStyle/>
          <a:p>
            <a:pPr algn="ctr"/>
            <a:r>
              <a:rPr lang="en-US" sz="2800" b="1" i="1" dirty="0" smtClean="0">
                <a:ln w="22225">
                  <a:solidFill>
                    <a:schemeClr val="accent2"/>
                  </a:solidFill>
                  <a:prstDash val="solid"/>
                </a:ln>
                <a:solidFill>
                  <a:schemeClr val="accent2">
                    <a:lumMod val="40000"/>
                    <a:lumOff val="60000"/>
                  </a:schemeClr>
                </a:solidFill>
              </a:rPr>
              <a:t>Moreover…</a:t>
            </a:r>
            <a:endParaRPr lang="en-US" sz="2800" b="1" i="1" dirty="0">
              <a:ln w="22225">
                <a:solidFill>
                  <a:schemeClr val="accent2"/>
                </a:solidFill>
                <a:prstDash val="solid"/>
              </a:ln>
              <a:solidFill>
                <a:schemeClr val="accent2">
                  <a:lumMod val="40000"/>
                  <a:lumOff val="60000"/>
                </a:schemeClr>
              </a:solidFill>
            </a:endParaRPr>
          </a:p>
        </p:txBody>
      </p:sp>
      <p:sp>
        <p:nvSpPr>
          <p:cNvPr id="9" name="Rectangle 8"/>
          <p:cNvSpPr/>
          <p:nvPr/>
        </p:nvSpPr>
        <p:spPr>
          <a:xfrm>
            <a:off x="6877808" y="3439391"/>
            <a:ext cx="2366705" cy="523220"/>
          </a:xfrm>
          <a:prstGeom prst="rect">
            <a:avLst/>
          </a:prstGeom>
          <a:noFill/>
        </p:spPr>
        <p:txBody>
          <a:bodyPr wrap="square" lIns="91440" tIns="45720" rIns="91440" bIns="45720">
            <a:spAutoFit/>
          </a:bodyPr>
          <a:lstStyle/>
          <a:p>
            <a:pPr algn="ctr"/>
            <a:r>
              <a:rPr lang="en-US" sz="2800" b="1" i="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Furthermore…</a:t>
            </a:r>
            <a:endParaRPr lang="en-US" sz="28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p:cNvSpPr/>
          <p:nvPr/>
        </p:nvSpPr>
        <p:spPr>
          <a:xfrm>
            <a:off x="1444" y="2584802"/>
            <a:ext cx="2369127" cy="954107"/>
          </a:xfrm>
          <a:prstGeom prst="rect">
            <a:avLst/>
          </a:prstGeom>
          <a:noFill/>
        </p:spPr>
        <p:txBody>
          <a:bodyPr wrap="square" lIns="91440" tIns="45720" rIns="91440" bIns="45720">
            <a:spAutoFit/>
          </a:bodyPr>
          <a:lstStyle/>
          <a:p>
            <a:pPr algn="ctr"/>
            <a:r>
              <a:rPr lang="en-US" sz="2800" b="1" i="1" dirty="0" smtClean="0">
                <a:ln w="22225">
                  <a:solidFill>
                    <a:schemeClr val="accent2"/>
                  </a:solidFill>
                  <a:prstDash val="solid"/>
                </a:ln>
                <a:solidFill>
                  <a:schemeClr val="accent2">
                    <a:lumMod val="40000"/>
                    <a:lumOff val="60000"/>
                  </a:schemeClr>
                </a:solidFill>
              </a:rPr>
              <a:t>As a consequence…</a:t>
            </a:r>
            <a:endParaRPr lang="en-US" sz="2800" b="1" i="1" dirty="0">
              <a:ln w="22225">
                <a:solidFill>
                  <a:schemeClr val="accent2"/>
                </a:solidFill>
                <a:prstDash val="solid"/>
              </a:ln>
              <a:solidFill>
                <a:schemeClr val="accent2">
                  <a:lumMod val="40000"/>
                  <a:lumOff val="60000"/>
                </a:schemeClr>
              </a:solidFill>
            </a:endParaRPr>
          </a:p>
        </p:txBody>
      </p:sp>
      <p:sp>
        <p:nvSpPr>
          <p:cNvPr id="11" name="Rectangle 10"/>
          <p:cNvSpPr/>
          <p:nvPr/>
        </p:nvSpPr>
        <p:spPr>
          <a:xfrm>
            <a:off x="28454" y="3452778"/>
            <a:ext cx="2369127" cy="523220"/>
          </a:xfrm>
          <a:prstGeom prst="rect">
            <a:avLst/>
          </a:prstGeom>
          <a:noFill/>
        </p:spPr>
        <p:txBody>
          <a:bodyPr wrap="square" lIns="91440" tIns="45720" rIns="91440" bIns="45720">
            <a:spAutoFit/>
          </a:bodyPr>
          <a:lstStyle/>
          <a:p>
            <a:pPr algn="ctr"/>
            <a:r>
              <a:rPr lang="en-US" sz="2800" b="1" i="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In addition…</a:t>
            </a:r>
            <a:endParaRPr lang="en-US" sz="28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2" name="Rectangle 11"/>
          <p:cNvSpPr/>
          <p:nvPr/>
        </p:nvSpPr>
        <p:spPr>
          <a:xfrm>
            <a:off x="28454" y="2137320"/>
            <a:ext cx="2369127" cy="523220"/>
          </a:xfrm>
          <a:prstGeom prst="rect">
            <a:avLst/>
          </a:prstGeom>
          <a:noFill/>
        </p:spPr>
        <p:txBody>
          <a:bodyPr wrap="square" lIns="91440" tIns="45720" rIns="91440" bIns="45720">
            <a:spAutoFit/>
          </a:bodyPr>
          <a:lstStyle/>
          <a:p>
            <a:pPr algn="ctr"/>
            <a:r>
              <a:rPr lang="en-US" sz="2800" b="1" i="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Because…</a:t>
            </a:r>
            <a:endParaRPr lang="en-US" sz="28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53679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arn(inVertic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barn(inVertical)">
                                      <p:cBhvr>
                                        <p:cTn id="47" dur="500"/>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arn(inVertic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arn(inVertical)">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barn(inVertical)">
                                      <p:cBhvr>
                                        <p:cTn id="6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09231"/>
          </a:xfrm>
        </p:spPr>
        <p:txBody>
          <a:bodyPr>
            <a:normAutofit/>
          </a:bodyPr>
          <a:lstStyle/>
          <a:p>
            <a:pPr algn="ctr"/>
            <a:r>
              <a:rPr lang="en-GB" sz="3200" b="1" u="sng" dirty="0" smtClean="0">
                <a:solidFill>
                  <a:schemeClr val="bg1"/>
                </a:solidFill>
              </a:rPr>
              <a:t>In what ways did the policies of Mao bring change to China in the years 1952-1969? (15 marks)</a:t>
            </a:r>
            <a:endParaRPr lang="en-GB" sz="3200" b="1" u="sng" dirty="0">
              <a:solidFill>
                <a:schemeClr val="bg1"/>
              </a:solidFill>
            </a:endParaRPr>
          </a:p>
        </p:txBody>
      </p:sp>
      <p:sp>
        <p:nvSpPr>
          <p:cNvPr id="15" name="Rectangle 14"/>
          <p:cNvSpPr/>
          <p:nvPr/>
        </p:nvSpPr>
        <p:spPr>
          <a:xfrm>
            <a:off x="93514" y="1109232"/>
            <a:ext cx="8925791" cy="6754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u="sng" dirty="0" smtClean="0"/>
              <a:t>Brief Introduction</a:t>
            </a:r>
            <a:r>
              <a:rPr lang="en-GB" sz="2000" b="1" dirty="0" smtClean="0"/>
              <a:t> </a:t>
            </a:r>
            <a:r>
              <a:rPr lang="en-GB" sz="2000" dirty="0" smtClean="0"/>
              <a:t>– i.e. </a:t>
            </a:r>
            <a:r>
              <a:rPr lang="en-GB" sz="2000" i="1" dirty="0" smtClean="0"/>
              <a:t>‘Mao’s policies did improve China at first but actually ended up causing lasting damage by 1969.’</a:t>
            </a:r>
            <a:endParaRPr lang="en-GB" sz="2000" i="1" dirty="0"/>
          </a:p>
        </p:txBody>
      </p:sp>
      <p:sp>
        <p:nvSpPr>
          <p:cNvPr id="16" name="Rectangle 15"/>
          <p:cNvSpPr/>
          <p:nvPr/>
        </p:nvSpPr>
        <p:spPr>
          <a:xfrm>
            <a:off x="93513" y="1841788"/>
            <a:ext cx="8925791" cy="6754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2000" b="1" u="sng" dirty="0" smtClean="0"/>
              <a:t>The first Five Year Plan</a:t>
            </a:r>
            <a:r>
              <a:rPr lang="en-GB" sz="2000" b="1" dirty="0" smtClean="0"/>
              <a:t> </a:t>
            </a:r>
            <a:r>
              <a:rPr lang="en-GB" sz="2000" dirty="0" smtClean="0"/>
              <a:t>– Give the change and then explain it. Make a link to the next change.</a:t>
            </a:r>
            <a:endParaRPr lang="en-GB" sz="2000" i="1" dirty="0"/>
          </a:p>
        </p:txBody>
      </p:sp>
      <p:sp>
        <p:nvSpPr>
          <p:cNvPr id="17" name="Rectangle 16"/>
          <p:cNvSpPr/>
          <p:nvPr/>
        </p:nvSpPr>
        <p:spPr>
          <a:xfrm>
            <a:off x="93513" y="2574344"/>
            <a:ext cx="8925791" cy="68060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2000" b="1" u="sng" dirty="0" smtClean="0"/>
              <a:t>The Hundred Flowers Campaign</a:t>
            </a:r>
            <a:r>
              <a:rPr lang="en-GB" sz="2000" b="1" dirty="0" smtClean="0"/>
              <a:t> </a:t>
            </a:r>
            <a:r>
              <a:rPr lang="en-GB" sz="2000" dirty="0" smtClean="0"/>
              <a:t>– Give the change and then explain it. Make a link to the next change.</a:t>
            </a:r>
            <a:endParaRPr lang="en-GB" sz="2000" i="1" dirty="0"/>
          </a:p>
        </p:txBody>
      </p:sp>
      <p:sp>
        <p:nvSpPr>
          <p:cNvPr id="18" name="Rectangle 17"/>
          <p:cNvSpPr/>
          <p:nvPr/>
        </p:nvSpPr>
        <p:spPr>
          <a:xfrm>
            <a:off x="93512" y="3319029"/>
            <a:ext cx="8925791" cy="67540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2000" b="1" u="sng" dirty="0" smtClean="0"/>
              <a:t>The Great Leap Forward</a:t>
            </a:r>
            <a:r>
              <a:rPr lang="en-GB" sz="2000" b="1" dirty="0" smtClean="0"/>
              <a:t> </a:t>
            </a:r>
            <a:r>
              <a:rPr lang="en-GB" sz="2000" dirty="0" smtClean="0"/>
              <a:t>– Give the change and then explain it. Make a link to the next change.</a:t>
            </a:r>
            <a:endParaRPr lang="en-GB" sz="2000" i="1" dirty="0"/>
          </a:p>
        </p:txBody>
      </p:sp>
      <p:sp>
        <p:nvSpPr>
          <p:cNvPr id="19" name="Rectangle 18"/>
          <p:cNvSpPr/>
          <p:nvPr/>
        </p:nvSpPr>
        <p:spPr>
          <a:xfrm>
            <a:off x="93511" y="4051585"/>
            <a:ext cx="8925791" cy="6754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u="sng" dirty="0" smtClean="0"/>
              <a:t>The Cultural Revolution</a:t>
            </a:r>
            <a:r>
              <a:rPr lang="en-GB" sz="2000" b="1" dirty="0" smtClean="0"/>
              <a:t> </a:t>
            </a:r>
            <a:r>
              <a:rPr lang="en-GB" sz="2000" dirty="0" smtClean="0"/>
              <a:t>– Give the change and then explain it. Make a link to the next change.</a:t>
            </a:r>
            <a:endParaRPr lang="en-GB" sz="2000" i="1" dirty="0"/>
          </a:p>
        </p:txBody>
      </p:sp>
      <p:sp>
        <p:nvSpPr>
          <p:cNvPr id="20" name="Rectangle 19"/>
          <p:cNvSpPr/>
          <p:nvPr/>
        </p:nvSpPr>
        <p:spPr>
          <a:xfrm>
            <a:off x="93514" y="4791075"/>
            <a:ext cx="8925791" cy="189720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u="sng" dirty="0" smtClean="0"/>
              <a:t>Conclusion</a:t>
            </a:r>
            <a:r>
              <a:rPr lang="en-GB" sz="2000" dirty="0" smtClean="0"/>
              <a:t> – Explain how the factors you have written about acted together to bring about change. </a:t>
            </a:r>
            <a:r>
              <a:rPr lang="en-GB" sz="2000" i="1" dirty="0" smtClean="0"/>
              <a:t>i.e. Overall, all four policies brought major changes to China but not all were positive. Whilst the first Five Year Plan did boost industrial &amp; agricultural production, the growth in a bureaucratic class angered Mao into reversing the positive changes that had been made. The Hundred Flowers Campaign marked an end to this progress because…</a:t>
            </a:r>
            <a:endParaRPr lang="en-GB" sz="2000" i="1" dirty="0"/>
          </a:p>
        </p:txBody>
      </p:sp>
    </p:spTree>
    <p:extLst>
      <p:ext uri="{BB962C8B-B14F-4D97-AF65-F5344CB8AC3E}">
        <p14:creationId xmlns:p14="http://schemas.microsoft.com/office/powerpoint/2010/main" val="211958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arn(inVertic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arn(inVertical)">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33945"/>
          </a:xfrm>
        </p:spPr>
        <p:txBody>
          <a:bodyPr>
            <a:noAutofit/>
          </a:bodyPr>
          <a:lstStyle/>
          <a:p>
            <a:pPr algn="ctr"/>
            <a:r>
              <a:rPr lang="en-GB" sz="3200" b="1" u="sng" dirty="0">
                <a:solidFill>
                  <a:schemeClr val="bg1"/>
                </a:solidFill>
              </a:rPr>
              <a:t>In what ways did the policies of Mao bring change to China in the years 1952-1969? (15 marks)</a:t>
            </a:r>
            <a:endParaRPr lang="en-GB" sz="3200" dirty="0"/>
          </a:p>
        </p:txBody>
      </p:sp>
      <p:sp>
        <p:nvSpPr>
          <p:cNvPr id="3" name="Content Placeholder 2"/>
          <p:cNvSpPr>
            <a:spLocks noGrp="1"/>
          </p:cNvSpPr>
          <p:nvPr>
            <p:ph idx="1"/>
          </p:nvPr>
        </p:nvSpPr>
        <p:spPr>
          <a:xfrm>
            <a:off x="0" y="1215736"/>
            <a:ext cx="9144000" cy="5642263"/>
          </a:xfrm>
        </p:spPr>
        <p:txBody>
          <a:bodyPr/>
          <a:lstStyle/>
          <a:p>
            <a:pPr algn="ctr"/>
            <a:endParaRPr lang="en-GB" sz="1200" i="1" dirty="0" smtClean="0">
              <a:solidFill>
                <a:schemeClr val="bg1"/>
              </a:solidFill>
            </a:endParaRPr>
          </a:p>
          <a:p>
            <a:pPr algn="ctr"/>
            <a:r>
              <a:rPr lang="en-GB" i="1" dirty="0" smtClean="0">
                <a:solidFill>
                  <a:schemeClr val="bg1"/>
                </a:solidFill>
              </a:rPr>
              <a:t>The </a:t>
            </a:r>
            <a:r>
              <a:rPr lang="en-GB" i="1" dirty="0">
                <a:solidFill>
                  <a:schemeClr val="bg1"/>
                </a:solidFill>
              </a:rPr>
              <a:t>first Five-Year Plan </a:t>
            </a:r>
            <a:r>
              <a:rPr lang="en-GB" i="1" u="sng" dirty="0">
                <a:solidFill>
                  <a:srgbClr val="00B0F0"/>
                </a:solidFill>
              </a:rPr>
              <a:t>brought important changes</a:t>
            </a:r>
            <a:r>
              <a:rPr lang="en-GB" i="1" dirty="0">
                <a:solidFill>
                  <a:srgbClr val="00B0F0"/>
                </a:solidFill>
              </a:rPr>
              <a:t> </a:t>
            </a:r>
            <a:r>
              <a:rPr lang="en-GB" i="1" dirty="0">
                <a:solidFill>
                  <a:schemeClr val="bg1"/>
                </a:solidFill>
              </a:rPr>
              <a:t>to China in industry and agriculture. In </a:t>
            </a:r>
            <a:r>
              <a:rPr lang="en-GB" i="1" u="sng" dirty="0">
                <a:solidFill>
                  <a:srgbClr val="FF0000"/>
                </a:solidFill>
              </a:rPr>
              <a:t>agriculture</a:t>
            </a:r>
            <a:r>
              <a:rPr lang="en-GB" i="1" dirty="0">
                <a:solidFill>
                  <a:schemeClr val="bg1"/>
                </a:solidFill>
              </a:rPr>
              <a:t>, once again there was a change in organisation and ownership. The Plan set up lower-stage co-operatives consisting of thirty or forty families. Members of the co-operative pooled their land and labour to make bigger and, hopefully, more efficient farms. In </a:t>
            </a:r>
            <a:r>
              <a:rPr lang="en-GB" i="1" u="sng" dirty="0">
                <a:solidFill>
                  <a:srgbClr val="FF0000"/>
                </a:solidFill>
              </a:rPr>
              <a:t>industry</a:t>
            </a:r>
            <a:r>
              <a:rPr lang="en-GB" i="1" dirty="0">
                <a:solidFill>
                  <a:schemeClr val="bg1"/>
                </a:solidFill>
              </a:rPr>
              <a:t>, the Plan gave priority to the expansion of heavy industry, more especially steel, coal and machinery, and led to the setting up of many production plants, especially in the centre of China. </a:t>
            </a:r>
            <a:r>
              <a:rPr lang="en-GB" i="1" u="sng" dirty="0">
                <a:solidFill>
                  <a:srgbClr val="00B0F0"/>
                </a:solidFill>
              </a:rPr>
              <a:t>This resulted</a:t>
            </a:r>
            <a:r>
              <a:rPr lang="en-GB" i="1" dirty="0">
                <a:solidFill>
                  <a:srgbClr val="00B0F0"/>
                </a:solidFill>
              </a:rPr>
              <a:t> </a:t>
            </a:r>
            <a:r>
              <a:rPr lang="en-GB" i="1" dirty="0">
                <a:solidFill>
                  <a:schemeClr val="bg1"/>
                </a:solidFill>
              </a:rPr>
              <a:t>in great expansion in heavy industry </a:t>
            </a:r>
            <a:r>
              <a:rPr lang="en-GB" i="1" u="sng" dirty="0">
                <a:solidFill>
                  <a:srgbClr val="00B0F0"/>
                </a:solidFill>
              </a:rPr>
              <a:t>but led to</a:t>
            </a:r>
            <a:r>
              <a:rPr lang="en-GB" i="1" dirty="0">
                <a:solidFill>
                  <a:srgbClr val="00B0F0"/>
                </a:solidFill>
              </a:rPr>
              <a:t> </a:t>
            </a:r>
            <a:r>
              <a:rPr lang="en-GB" i="1" dirty="0">
                <a:solidFill>
                  <a:schemeClr val="bg1"/>
                </a:solidFill>
              </a:rPr>
              <a:t>the neglect of lighter, consumer industries such as cotton-making and food processing. </a:t>
            </a:r>
            <a:endParaRPr lang="en-GB" dirty="0">
              <a:solidFill>
                <a:schemeClr val="bg1"/>
              </a:solidFill>
            </a:endParaRPr>
          </a:p>
        </p:txBody>
      </p:sp>
    </p:spTree>
    <p:extLst>
      <p:ext uri="{BB962C8B-B14F-4D97-AF65-F5344CB8AC3E}">
        <p14:creationId xmlns:p14="http://schemas.microsoft.com/office/powerpoint/2010/main" val="2525674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2445"/>
          </a:xfrm>
        </p:spPr>
        <p:txBody>
          <a:bodyPr>
            <a:noAutofit/>
          </a:bodyPr>
          <a:lstStyle/>
          <a:p>
            <a:r>
              <a:rPr lang="en-GB" sz="4000" b="1" u="sng" dirty="0" smtClean="0">
                <a:solidFill>
                  <a:schemeClr val="bg1"/>
                </a:solidFill>
              </a:rPr>
              <a:t>Question C – Mark Scheme – 15 marks</a:t>
            </a:r>
            <a:endParaRPr lang="en-GB" sz="4000" dirty="0"/>
          </a:p>
        </p:txBody>
      </p:sp>
      <p:graphicFrame>
        <p:nvGraphicFramePr>
          <p:cNvPr id="5" name="Table 4"/>
          <p:cNvGraphicFramePr>
            <a:graphicFrameLocks noGrp="1"/>
          </p:cNvGraphicFramePr>
          <p:nvPr>
            <p:extLst>
              <p:ext uri="{D42A27DB-BD31-4B8C-83A1-F6EECF244321}">
                <p14:modId xmlns:p14="http://schemas.microsoft.com/office/powerpoint/2010/main" val="2628922193"/>
              </p:ext>
            </p:extLst>
          </p:nvPr>
        </p:nvGraphicFramePr>
        <p:xfrm>
          <a:off x="213589" y="862446"/>
          <a:ext cx="8722593" cy="5850565"/>
        </p:xfrm>
        <a:graphic>
          <a:graphicData uri="http://schemas.openxmlformats.org/drawingml/2006/table">
            <a:tbl>
              <a:tblPr firstRow="1" bandRow="1">
                <a:tableStyleId>{2D5ABB26-0587-4C30-8999-92F81FD0307C}</a:tableStyleId>
              </a:tblPr>
              <a:tblGrid>
                <a:gridCol w="708297"/>
                <a:gridCol w="4616469"/>
                <a:gridCol w="3397827"/>
              </a:tblGrid>
              <a:tr h="320127">
                <a:tc>
                  <a:txBody>
                    <a:bodyPr/>
                    <a:lstStyle/>
                    <a:p>
                      <a:pPr algn="ctr"/>
                      <a:r>
                        <a:rPr lang="en-GB" sz="1400" dirty="0" smtClean="0"/>
                        <a:t>Level</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smtClean="0"/>
                        <a:t>Descriptor</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smtClean="0"/>
                        <a:t>Mark</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3410">
                <a:tc>
                  <a:txBody>
                    <a:bodyPr/>
                    <a:lstStyle/>
                    <a:p>
                      <a:pPr algn="ctr"/>
                      <a:r>
                        <a:rPr lang="en-GB" sz="1400" dirty="0" smtClean="0"/>
                        <a:t>Level</a:t>
                      </a:r>
                      <a:r>
                        <a:rPr lang="en-GB" sz="1400" baseline="0" dirty="0" smtClean="0"/>
                        <a:t> 1</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u="sng" dirty="0" smtClean="0"/>
                        <a:t>Simple or generalised statements</a:t>
                      </a:r>
                      <a:r>
                        <a:rPr lang="en-GB" sz="1600" b="1" u="sng" baseline="0" dirty="0" smtClean="0"/>
                        <a:t> of change</a:t>
                      </a:r>
                    </a:p>
                    <a:p>
                      <a:pPr algn="ctr"/>
                      <a:r>
                        <a:rPr lang="en-GB" sz="1600" i="0" baseline="0" dirty="0" smtClean="0"/>
                        <a:t>Statements lack any supporting contextual knowledge or makes </a:t>
                      </a:r>
                      <a:r>
                        <a:rPr lang="en-GB" sz="1600" b="0" i="0" u="sng" baseline="0" dirty="0" smtClean="0">
                          <a:solidFill>
                            <a:srgbClr val="FF0000"/>
                          </a:solidFill>
                        </a:rPr>
                        <a:t>generalisations</a:t>
                      </a:r>
                      <a:r>
                        <a:rPr lang="en-GB" sz="1600" b="0" i="0" u="none" baseline="0" dirty="0" smtClean="0">
                          <a:solidFill>
                            <a:schemeClr val="tx1"/>
                          </a:solidFill>
                        </a:rPr>
                        <a:t>.</a:t>
                      </a:r>
                      <a:endParaRPr lang="en-GB" sz="1600" b="0" i="0" u="sng" baseline="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smtClean="0"/>
                        <a:t>1-4</a:t>
                      </a:r>
                    </a:p>
                    <a:p>
                      <a:pPr algn="ctr"/>
                      <a:r>
                        <a:rPr lang="en-GB" sz="1600" i="1" dirty="0" smtClean="0"/>
                        <a:t>1-2</a:t>
                      </a:r>
                      <a:r>
                        <a:rPr lang="en-GB" sz="1600" i="1" baseline="0" dirty="0" smtClean="0"/>
                        <a:t> for repetition of the provided events with no development.</a:t>
                      </a:r>
                    </a:p>
                    <a:p>
                      <a:pPr algn="ctr"/>
                      <a:r>
                        <a:rPr lang="en-GB" sz="1600" i="1" baseline="0" dirty="0" smtClean="0"/>
                        <a:t>3-4 for unfocused description.</a:t>
                      </a:r>
                      <a:endParaRPr lang="en-GB"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50335">
                <a:tc>
                  <a:txBody>
                    <a:bodyPr/>
                    <a:lstStyle/>
                    <a:p>
                      <a:pPr algn="ctr"/>
                      <a:r>
                        <a:rPr lang="en-GB" sz="1400" dirty="0" smtClean="0"/>
                        <a:t>Level 2</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u="sng" dirty="0" smtClean="0"/>
                        <a:t>Developed Statements of change</a:t>
                      </a:r>
                      <a:endParaRPr lang="en-GB" sz="1600" i="0" dirty="0" smtClean="0"/>
                    </a:p>
                    <a:p>
                      <a:pPr algn="ctr"/>
                      <a:r>
                        <a:rPr lang="en-GB" sz="1600" i="0" dirty="0" smtClean="0">
                          <a:solidFill>
                            <a:srgbClr val="FF0000"/>
                          </a:solidFill>
                        </a:rPr>
                        <a:t>Developed</a:t>
                      </a:r>
                      <a:r>
                        <a:rPr lang="en-GB" sz="1600" i="0" baseline="0" dirty="0" smtClean="0">
                          <a:solidFill>
                            <a:srgbClr val="FF0000"/>
                          </a:solidFill>
                        </a:rPr>
                        <a:t> statements </a:t>
                      </a:r>
                      <a:r>
                        <a:rPr lang="en-GB" sz="1600" i="0" baseline="0" dirty="0" smtClean="0"/>
                        <a:t>using the stimulus and/or additional material. </a:t>
                      </a:r>
                      <a:r>
                        <a:rPr lang="en-GB" sz="1600" i="0" baseline="0" dirty="0" smtClean="0">
                          <a:solidFill>
                            <a:srgbClr val="FF0000"/>
                          </a:solidFill>
                        </a:rPr>
                        <a:t>Mostly relevant and accurate </a:t>
                      </a:r>
                      <a:r>
                        <a:rPr lang="en-GB" sz="1600" i="0" baseline="0" dirty="0" smtClean="0"/>
                        <a:t>but with an </a:t>
                      </a:r>
                      <a:r>
                        <a:rPr lang="en-GB" sz="1600" i="0" baseline="0" dirty="0" smtClean="0">
                          <a:solidFill>
                            <a:srgbClr val="FF0000"/>
                          </a:solidFill>
                        </a:rPr>
                        <a:t>implicit focus </a:t>
                      </a:r>
                      <a:r>
                        <a:rPr lang="en-GB" sz="1600" i="0" baseline="0" dirty="0" smtClean="0"/>
                        <a:t>on the 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smtClean="0"/>
                        <a:t>5-8</a:t>
                      </a:r>
                    </a:p>
                    <a:p>
                      <a:pPr algn="ctr"/>
                      <a:r>
                        <a:rPr lang="en-GB" sz="1600" i="1" dirty="0" smtClean="0"/>
                        <a:t>5-6 for mainly narrative or one event only.</a:t>
                      </a:r>
                    </a:p>
                    <a:p>
                      <a:pPr algn="ctr"/>
                      <a:r>
                        <a:rPr lang="en-GB" sz="1600" i="1" dirty="0" smtClean="0"/>
                        <a:t>7-8 Develops</a:t>
                      </a:r>
                      <a:r>
                        <a:rPr lang="en-GB" sz="1600" i="1" baseline="0" dirty="0" smtClean="0"/>
                        <a:t> two or more events or other relevant information</a:t>
                      </a:r>
                      <a:r>
                        <a:rPr lang="en-GB" sz="1600" baseline="0" dirty="0" smtClean="0"/>
                        <a:t>.</a:t>
                      </a:r>
                      <a:endParaRPr lang="en-GB"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07714">
                <a:tc>
                  <a:txBody>
                    <a:bodyPr/>
                    <a:lstStyle/>
                    <a:p>
                      <a:pPr algn="ctr"/>
                      <a:r>
                        <a:rPr lang="en-GB" sz="1400" dirty="0" smtClean="0"/>
                        <a:t>Level 3</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u="sng" dirty="0" smtClean="0"/>
                        <a:t>Developed Explanation of change</a:t>
                      </a:r>
                      <a:endParaRPr lang="en-GB" sz="1600" dirty="0" smtClean="0"/>
                    </a:p>
                    <a:p>
                      <a:pPr algn="ctr"/>
                      <a:r>
                        <a:rPr lang="en-GB" sz="1600" dirty="0" smtClean="0">
                          <a:solidFill>
                            <a:srgbClr val="FF0000"/>
                          </a:solidFill>
                        </a:rPr>
                        <a:t>Developed explanation </a:t>
                      </a:r>
                      <a:r>
                        <a:rPr lang="en-GB" sz="1600" dirty="0" smtClean="0"/>
                        <a:t>of </a:t>
                      </a:r>
                      <a:r>
                        <a:rPr lang="en-GB" sz="1600" u="sng" dirty="0" smtClean="0">
                          <a:solidFill>
                            <a:srgbClr val="FF0000"/>
                          </a:solidFill>
                        </a:rPr>
                        <a:t>more than</a:t>
                      </a:r>
                      <a:r>
                        <a:rPr lang="en-GB" sz="1600" u="sng" baseline="0" dirty="0" smtClean="0">
                          <a:solidFill>
                            <a:srgbClr val="FF0000"/>
                          </a:solidFill>
                        </a:rPr>
                        <a:t> one factor</a:t>
                      </a:r>
                      <a:r>
                        <a:rPr lang="en-GB" sz="1600" baseline="0" dirty="0" smtClean="0"/>
                        <a:t> from events and/or additional material and is </a:t>
                      </a:r>
                      <a:r>
                        <a:rPr lang="en-GB" sz="1600" baseline="0" dirty="0" smtClean="0">
                          <a:solidFill>
                            <a:srgbClr val="FF0000"/>
                          </a:solidFill>
                        </a:rPr>
                        <a:t>able to make </a:t>
                      </a:r>
                      <a:r>
                        <a:rPr lang="en-GB" sz="1600" u="sng" baseline="0" dirty="0" smtClean="0">
                          <a:solidFill>
                            <a:srgbClr val="FF0000"/>
                          </a:solidFill>
                        </a:rPr>
                        <a:t>links</a:t>
                      </a:r>
                      <a:r>
                        <a:rPr lang="en-GB" sz="1600" baseline="0" dirty="0" smtClean="0">
                          <a:solidFill>
                            <a:srgbClr val="FF0000"/>
                          </a:solidFill>
                        </a:rPr>
                        <a:t> between some factors</a:t>
                      </a:r>
                      <a:r>
                        <a:rPr lang="en-GB" sz="1600" baseline="0" dirty="0" smtClean="0"/>
                        <a:t>. The answer </a:t>
                      </a:r>
                      <a:r>
                        <a:rPr lang="en-GB" sz="1600" baseline="0" dirty="0" smtClean="0">
                          <a:solidFill>
                            <a:srgbClr val="FF0000"/>
                          </a:solidFill>
                        </a:rPr>
                        <a:t>mainly focuses</a:t>
                      </a:r>
                      <a:r>
                        <a:rPr lang="en-GB" sz="1600" baseline="0" dirty="0" smtClean="0"/>
                        <a:t> on the 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b="1" dirty="0" smtClean="0"/>
                        <a:t>9-12</a:t>
                      </a:r>
                    </a:p>
                    <a:p>
                      <a:pPr algn="ctr"/>
                      <a:r>
                        <a:rPr lang="en-GB" sz="1600" i="1" dirty="0" smtClean="0"/>
                        <a:t>9-10 – consider</a:t>
                      </a:r>
                      <a:r>
                        <a:rPr lang="en-GB" sz="1600" i="1" baseline="0" dirty="0" smtClean="0"/>
                        <a:t>s a variety of factors but links implicitly.</a:t>
                      </a:r>
                    </a:p>
                    <a:p>
                      <a:pPr algn="ctr"/>
                      <a:r>
                        <a:rPr lang="en-GB" sz="1600" i="1" baseline="0" dirty="0" smtClean="0"/>
                        <a:t>11-12 – considers a variety of factors and links explicitly.</a:t>
                      </a:r>
                      <a:endParaRPr lang="en-GB"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07714">
                <a:tc>
                  <a:txBody>
                    <a:bodyPr/>
                    <a:lstStyle/>
                    <a:p>
                      <a:pPr algn="ctr"/>
                      <a:r>
                        <a:rPr lang="en-GB" sz="1400" dirty="0" smtClean="0"/>
                        <a:t>Level 4</a:t>
                      </a:r>
                      <a:endParaRPr lang="en-GB"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u="sng" baseline="0" dirty="0" smtClean="0">
                          <a:effectLst/>
                        </a:rPr>
                        <a:t>A Sustained Argument</a:t>
                      </a:r>
                    </a:p>
                    <a:p>
                      <a:pPr algn="ctr"/>
                      <a:r>
                        <a:rPr lang="en-GB" sz="1600" baseline="0" dirty="0" smtClean="0"/>
                        <a:t>This considers the </a:t>
                      </a:r>
                      <a:r>
                        <a:rPr lang="en-GB" sz="1600" baseline="0" dirty="0" smtClean="0">
                          <a:solidFill>
                            <a:srgbClr val="FF0000"/>
                          </a:solidFill>
                        </a:rPr>
                        <a:t>inter-relationship between a range of factors </a:t>
                      </a:r>
                      <a:r>
                        <a:rPr lang="en-GB" sz="1600" baseline="0" dirty="0" smtClean="0"/>
                        <a:t>from the events and/or additional material and makes </a:t>
                      </a:r>
                      <a:r>
                        <a:rPr lang="en-GB" sz="1600" u="sng" baseline="0" dirty="0" smtClean="0"/>
                        <a:t>judgements</a:t>
                      </a:r>
                      <a:r>
                        <a:rPr lang="en-GB" sz="1600" baseline="0" dirty="0" smtClean="0"/>
                        <a:t> on the </a:t>
                      </a:r>
                      <a:r>
                        <a:rPr lang="en-GB" sz="1600" baseline="0" dirty="0" smtClean="0">
                          <a:solidFill>
                            <a:srgbClr val="FF0000"/>
                          </a:solidFill>
                        </a:rPr>
                        <a:t>extent of change and/or continuity</a:t>
                      </a:r>
                      <a:r>
                        <a:rPr lang="en-GB" sz="1600" baseline="0"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smtClean="0"/>
                        <a:t>13-15</a:t>
                      </a:r>
                    </a:p>
                    <a:p>
                      <a:pPr algn="ctr"/>
                      <a:r>
                        <a:rPr lang="en-GB" sz="1600" i="1" dirty="0" smtClean="0"/>
                        <a:t>13-14</a:t>
                      </a:r>
                      <a:r>
                        <a:rPr lang="en-GB" sz="1600" i="1" baseline="0" dirty="0" smtClean="0"/>
                        <a:t> – Addresses inter-relationship between various factors.</a:t>
                      </a:r>
                    </a:p>
                    <a:p>
                      <a:pPr algn="ctr"/>
                      <a:r>
                        <a:rPr lang="en-GB" sz="1600" i="1" baseline="0" dirty="0" smtClean="0"/>
                        <a:t>15 – Addresses the extent of change and/or continuity.</a:t>
                      </a:r>
                      <a:endParaRPr lang="en-GB"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2971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Mao Resigns</a:t>
            </a:r>
            <a:endParaRPr lang="en-GB" b="1" u="sng" dirty="0">
              <a:solidFill>
                <a:schemeClr val="bg1"/>
              </a:solidFill>
            </a:endParaRPr>
          </a:p>
        </p:txBody>
      </p:sp>
      <p:sp>
        <p:nvSpPr>
          <p:cNvPr id="3" name="Content Placeholder 2"/>
          <p:cNvSpPr>
            <a:spLocks noGrp="1"/>
          </p:cNvSpPr>
          <p:nvPr>
            <p:ph idx="1"/>
          </p:nvPr>
        </p:nvSpPr>
        <p:spPr>
          <a:xfrm>
            <a:off x="0" y="1160606"/>
            <a:ext cx="6276109" cy="5697393"/>
          </a:xfrm>
        </p:spPr>
        <p:txBody>
          <a:bodyPr>
            <a:normAutofit lnSpcReduction="10000"/>
          </a:bodyPr>
          <a:lstStyle/>
          <a:p>
            <a:r>
              <a:rPr lang="en-GB" dirty="0" smtClean="0">
                <a:solidFill>
                  <a:schemeClr val="bg1"/>
                </a:solidFill>
              </a:rPr>
              <a:t>Mao </a:t>
            </a:r>
            <a:r>
              <a:rPr lang="en-GB" dirty="0" smtClean="0">
                <a:solidFill>
                  <a:srgbClr val="FF0000"/>
                </a:solidFill>
              </a:rPr>
              <a:t>resigned</a:t>
            </a:r>
            <a:r>
              <a:rPr lang="en-GB" dirty="0" smtClean="0">
                <a:solidFill>
                  <a:schemeClr val="bg1"/>
                </a:solidFill>
              </a:rPr>
              <a:t> as President of China in </a:t>
            </a:r>
            <a:r>
              <a:rPr lang="en-GB" dirty="0" smtClean="0">
                <a:solidFill>
                  <a:srgbClr val="00B0F0"/>
                </a:solidFill>
              </a:rPr>
              <a:t>1959</a:t>
            </a:r>
            <a:r>
              <a:rPr lang="en-GB" dirty="0" smtClean="0">
                <a:solidFill>
                  <a:schemeClr val="bg1"/>
                </a:solidFill>
              </a:rPr>
              <a:t>. He remained as </a:t>
            </a:r>
            <a:r>
              <a:rPr lang="en-GB" dirty="0" smtClean="0">
                <a:solidFill>
                  <a:srgbClr val="FF0000"/>
                </a:solidFill>
              </a:rPr>
              <a:t>Chairman</a:t>
            </a:r>
            <a:r>
              <a:rPr lang="en-GB" dirty="0" smtClean="0">
                <a:solidFill>
                  <a:schemeClr val="bg1"/>
                </a:solidFill>
              </a:rPr>
              <a:t> of the CCP. China was now controlled by three leading Communists:</a:t>
            </a:r>
          </a:p>
          <a:p>
            <a:endParaRPr lang="en-GB" dirty="0">
              <a:solidFill>
                <a:schemeClr val="bg1"/>
              </a:solidFill>
            </a:endParaRPr>
          </a:p>
          <a:p>
            <a:r>
              <a:rPr lang="en-GB" dirty="0" smtClean="0">
                <a:solidFill>
                  <a:schemeClr val="bg1"/>
                </a:solidFill>
              </a:rPr>
              <a:t>President, </a:t>
            </a:r>
            <a:r>
              <a:rPr lang="en-GB" dirty="0" smtClean="0">
                <a:solidFill>
                  <a:srgbClr val="FF0000"/>
                </a:solidFill>
              </a:rPr>
              <a:t>Liu </a:t>
            </a:r>
            <a:r>
              <a:rPr lang="en-GB" dirty="0" err="1" smtClean="0">
                <a:solidFill>
                  <a:srgbClr val="FF0000"/>
                </a:solidFill>
              </a:rPr>
              <a:t>Shaoqi</a:t>
            </a:r>
            <a:endParaRPr lang="en-GB" dirty="0" smtClean="0">
              <a:solidFill>
                <a:srgbClr val="FF0000"/>
              </a:solidFill>
            </a:endParaRPr>
          </a:p>
          <a:p>
            <a:r>
              <a:rPr lang="en-GB" dirty="0" smtClean="0">
                <a:solidFill>
                  <a:schemeClr val="bg1"/>
                </a:solidFill>
              </a:rPr>
              <a:t>Prime Minister, </a:t>
            </a:r>
            <a:r>
              <a:rPr lang="en-GB" dirty="0" smtClean="0">
                <a:solidFill>
                  <a:srgbClr val="FF0000"/>
                </a:solidFill>
              </a:rPr>
              <a:t>Chou En-</a:t>
            </a:r>
            <a:r>
              <a:rPr lang="en-GB" dirty="0" err="1" smtClean="0">
                <a:solidFill>
                  <a:srgbClr val="FF0000"/>
                </a:solidFill>
              </a:rPr>
              <a:t>lai</a:t>
            </a:r>
            <a:endParaRPr lang="en-GB" dirty="0" smtClean="0">
              <a:solidFill>
                <a:srgbClr val="FF0000"/>
              </a:solidFill>
            </a:endParaRPr>
          </a:p>
          <a:p>
            <a:r>
              <a:rPr lang="en-GB" dirty="0" smtClean="0">
                <a:solidFill>
                  <a:schemeClr val="bg1"/>
                </a:solidFill>
              </a:rPr>
              <a:t>The CCP General Secretary, </a:t>
            </a:r>
            <a:r>
              <a:rPr lang="en-GB" dirty="0" smtClean="0">
                <a:solidFill>
                  <a:srgbClr val="FF0000"/>
                </a:solidFill>
              </a:rPr>
              <a:t>Deng Xiaoping</a:t>
            </a:r>
          </a:p>
          <a:p>
            <a:endParaRPr lang="en-GB" dirty="0">
              <a:solidFill>
                <a:schemeClr val="bg1"/>
              </a:solidFill>
            </a:endParaRPr>
          </a:p>
          <a:p>
            <a:r>
              <a:rPr lang="en-GB" dirty="0" smtClean="0">
                <a:solidFill>
                  <a:schemeClr val="bg1"/>
                </a:solidFill>
              </a:rPr>
              <a:t>All three solved the problems created by the Great Leap Forward by </a:t>
            </a:r>
            <a:r>
              <a:rPr lang="en-GB" dirty="0" smtClean="0">
                <a:solidFill>
                  <a:srgbClr val="FF0000"/>
                </a:solidFill>
              </a:rPr>
              <a:t>re-introducing</a:t>
            </a:r>
            <a:r>
              <a:rPr lang="en-GB" dirty="0" smtClean="0">
                <a:solidFill>
                  <a:schemeClr val="bg1"/>
                </a:solidFill>
              </a:rPr>
              <a:t> some </a:t>
            </a:r>
            <a:r>
              <a:rPr lang="en-GB" dirty="0" smtClean="0">
                <a:solidFill>
                  <a:srgbClr val="FF0000"/>
                </a:solidFill>
              </a:rPr>
              <a:t>central control </a:t>
            </a:r>
            <a:r>
              <a:rPr lang="en-GB" dirty="0" smtClean="0">
                <a:solidFill>
                  <a:schemeClr val="bg1"/>
                </a:solidFill>
              </a:rPr>
              <a:t>of the economy and planning by ‘</a:t>
            </a:r>
            <a:r>
              <a:rPr lang="en-GB" dirty="0" smtClean="0">
                <a:solidFill>
                  <a:srgbClr val="FF0000"/>
                </a:solidFill>
              </a:rPr>
              <a:t>bureaucrats</a:t>
            </a:r>
            <a:r>
              <a:rPr lang="en-GB" dirty="0" smtClean="0">
                <a:solidFill>
                  <a:schemeClr val="bg1"/>
                </a:solidFill>
              </a:rPr>
              <a:t>’. </a:t>
            </a:r>
            <a:endParaRPr lang="en-GB" dirty="0">
              <a:solidFill>
                <a:schemeClr val="bg1"/>
              </a:solidFill>
            </a:endParaRPr>
          </a:p>
        </p:txBody>
      </p:sp>
      <p:sp>
        <p:nvSpPr>
          <p:cNvPr id="4" name="Rectangle 3"/>
          <p:cNvSpPr/>
          <p:nvPr/>
        </p:nvSpPr>
        <p:spPr>
          <a:xfrm>
            <a:off x="6369627" y="4125191"/>
            <a:ext cx="2649682" cy="25977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b="1" dirty="0" smtClean="0"/>
              <a:t>Why would these changes to the economy worry Mao?</a:t>
            </a:r>
            <a:endParaRPr lang="en-GB" sz="32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8329" y="142563"/>
            <a:ext cx="1603227" cy="2091482"/>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8555" y="1577687"/>
            <a:ext cx="1749482" cy="2366946"/>
          </a:xfrm>
          <a:prstGeom prst="rect">
            <a:avLst/>
          </a:prstGeom>
          <a:ln>
            <a:noFill/>
          </a:ln>
          <a:effectLst>
            <a:softEdge rad="11250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1319" y="2284995"/>
            <a:ext cx="1729134" cy="1729134"/>
          </a:xfrm>
          <a:prstGeom prst="rect">
            <a:avLst/>
          </a:prstGeom>
          <a:ln>
            <a:noFill/>
          </a:ln>
          <a:effectLst>
            <a:softEdge rad="112500"/>
          </a:effectLst>
        </p:spPr>
      </p:pic>
    </p:spTree>
    <p:extLst>
      <p:ext uri="{BB962C8B-B14F-4D97-AF65-F5344CB8AC3E}">
        <p14:creationId xmlns:p14="http://schemas.microsoft.com/office/powerpoint/2010/main" val="368936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Revolution Declared</a:t>
            </a:r>
            <a:endParaRPr lang="en-GB" b="1" u="sng" dirty="0">
              <a:solidFill>
                <a:schemeClr val="bg1"/>
              </a:solidFill>
            </a:endParaRPr>
          </a:p>
        </p:txBody>
      </p:sp>
      <p:sp>
        <p:nvSpPr>
          <p:cNvPr id="3" name="Content Placeholder 2"/>
          <p:cNvSpPr>
            <a:spLocks noGrp="1"/>
          </p:cNvSpPr>
          <p:nvPr>
            <p:ph idx="1"/>
          </p:nvPr>
        </p:nvSpPr>
        <p:spPr>
          <a:xfrm>
            <a:off x="1" y="1160606"/>
            <a:ext cx="5964382" cy="5697393"/>
          </a:xfrm>
        </p:spPr>
        <p:txBody>
          <a:bodyPr>
            <a:normAutofit/>
          </a:bodyPr>
          <a:lstStyle/>
          <a:p>
            <a:r>
              <a:rPr lang="en-GB" dirty="0">
                <a:solidFill>
                  <a:schemeClr val="bg1"/>
                </a:solidFill>
              </a:rPr>
              <a:t>B</a:t>
            </a:r>
            <a:r>
              <a:rPr lang="en-GB" dirty="0" smtClean="0">
                <a:solidFill>
                  <a:schemeClr val="bg1"/>
                </a:solidFill>
              </a:rPr>
              <a:t>y </a:t>
            </a:r>
            <a:r>
              <a:rPr lang="en-GB" dirty="0" smtClean="0">
                <a:solidFill>
                  <a:srgbClr val="00B0F0"/>
                </a:solidFill>
              </a:rPr>
              <a:t>mid 1960s </a:t>
            </a:r>
            <a:r>
              <a:rPr lang="en-GB" dirty="0" smtClean="0">
                <a:solidFill>
                  <a:schemeClr val="bg1"/>
                </a:solidFill>
              </a:rPr>
              <a:t>Mao was becoming </a:t>
            </a:r>
            <a:r>
              <a:rPr lang="en-GB" dirty="0" smtClean="0">
                <a:solidFill>
                  <a:srgbClr val="FF0000"/>
                </a:solidFill>
              </a:rPr>
              <a:t>concerned</a:t>
            </a:r>
            <a:r>
              <a:rPr lang="en-GB" dirty="0" smtClean="0">
                <a:solidFill>
                  <a:schemeClr val="bg1"/>
                </a:solidFill>
              </a:rPr>
              <a:t> about the direction of China under </a:t>
            </a:r>
            <a:r>
              <a:rPr lang="en-GB" dirty="0" smtClean="0">
                <a:solidFill>
                  <a:srgbClr val="FF0000"/>
                </a:solidFill>
              </a:rPr>
              <a:t>Liu </a:t>
            </a:r>
            <a:r>
              <a:rPr lang="en-GB" dirty="0" err="1" smtClean="0">
                <a:solidFill>
                  <a:srgbClr val="FF0000"/>
                </a:solidFill>
              </a:rPr>
              <a:t>Shaoqi</a:t>
            </a:r>
            <a:r>
              <a:rPr lang="en-GB" dirty="0">
                <a:solidFill>
                  <a:srgbClr val="FF0000"/>
                </a:solidFill>
              </a:rPr>
              <a:t> </a:t>
            </a:r>
            <a:r>
              <a:rPr lang="en-GB" dirty="0" smtClean="0">
                <a:solidFill>
                  <a:srgbClr val="FF0000"/>
                </a:solidFill>
              </a:rPr>
              <a:t>&amp; Deng Xiaoping</a:t>
            </a:r>
            <a:r>
              <a:rPr lang="en-GB" dirty="0" smtClean="0">
                <a:solidFill>
                  <a:schemeClr val="bg1"/>
                </a:solidFill>
              </a:rPr>
              <a:t>.</a:t>
            </a:r>
          </a:p>
          <a:p>
            <a:endParaRPr lang="en-GB" dirty="0">
              <a:solidFill>
                <a:schemeClr val="bg1"/>
              </a:solidFill>
            </a:endParaRPr>
          </a:p>
          <a:p>
            <a:r>
              <a:rPr lang="en-GB" dirty="0" smtClean="0">
                <a:solidFill>
                  <a:schemeClr val="bg1"/>
                </a:solidFill>
              </a:rPr>
              <a:t>Middle-class </a:t>
            </a:r>
            <a:r>
              <a:rPr lang="en-GB" dirty="0" smtClean="0">
                <a:solidFill>
                  <a:srgbClr val="FF0000"/>
                </a:solidFill>
              </a:rPr>
              <a:t>experts</a:t>
            </a:r>
            <a:r>
              <a:rPr lang="en-GB" dirty="0" smtClean="0">
                <a:solidFill>
                  <a:schemeClr val="bg1"/>
                </a:solidFill>
              </a:rPr>
              <a:t> and townspeople again seemed to be getting </a:t>
            </a:r>
            <a:r>
              <a:rPr lang="en-GB" dirty="0" smtClean="0">
                <a:solidFill>
                  <a:srgbClr val="FF0000"/>
                </a:solidFill>
              </a:rPr>
              <a:t>wealthy</a:t>
            </a:r>
            <a:r>
              <a:rPr lang="en-GB" dirty="0" smtClean="0">
                <a:solidFill>
                  <a:schemeClr val="bg1"/>
                </a:solidFill>
              </a:rPr>
              <a:t> at the expense of the peasants.</a:t>
            </a:r>
          </a:p>
          <a:p>
            <a:endParaRPr lang="en-GB" dirty="0">
              <a:solidFill>
                <a:schemeClr val="bg1"/>
              </a:solidFill>
            </a:endParaRPr>
          </a:p>
          <a:p>
            <a:r>
              <a:rPr lang="en-GB" dirty="0" smtClean="0">
                <a:solidFill>
                  <a:schemeClr val="bg1"/>
                </a:solidFill>
              </a:rPr>
              <a:t>In </a:t>
            </a:r>
            <a:r>
              <a:rPr lang="en-GB" dirty="0" smtClean="0">
                <a:solidFill>
                  <a:srgbClr val="00B0F0"/>
                </a:solidFill>
              </a:rPr>
              <a:t>1966 </a:t>
            </a:r>
            <a:r>
              <a:rPr lang="en-GB" dirty="0" smtClean="0">
                <a:solidFill>
                  <a:schemeClr val="bg1"/>
                </a:solidFill>
              </a:rPr>
              <a:t>he summoned the young people of China to </a:t>
            </a:r>
            <a:r>
              <a:rPr lang="en-GB" dirty="0" smtClean="0">
                <a:solidFill>
                  <a:srgbClr val="FF0000"/>
                </a:solidFill>
              </a:rPr>
              <a:t>Tiananmen Square </a:t>
            </a:r>
            <a:r>
              <a:rPr lang="en-GB" dirty="0" smtClean="0">
                <a:solidFill>
                  <a:schemeClr val="bg1"/>
                </a:solidFill>
              </a:rPr>
              <a:t>and told them that the </a:t>
            </a:r>
            <a:r>
              <a:rPr lang="en-GB" dirty="0" smtClean="0">
                <a:solidFill>
                  <a:srgbClr val="FF0000"/>
                </a:solidFill>
              </a:rPr>
              <a:t>revolution</a:t>
            </a:r>
            <a:r>
              <a:rPr lang="en-GB" dirty="0" smtClean="0">
                <a:solidFill>
                  <a:schemeClr val="bg1"/>
                </a:solidFill>
              </a:rPr>
              <a:t> was in danger from leaders of the CCP.  </a:t>
            </a:r>
          </a:p>
          <a:p>
            <a:pPr marL="0" indent="0">
              <a:buNone/>
            </a:pPr>
            <a:endParaRPr lang="en-GB" dirty="0">
              <a:solidFill>
                <a:schemeClr val="bg1"/>
              </a:solidFill>
            </a:endParaRPr>
          </a:p>
        </p:txBody>
      </p:sp>
      <p:sp>
        <p:nvSpPr>
          <p:cNvPr id="8" name="Rectangle 7"/>
          <p:cNvSpPr/>
          <p:nvPr/>
        </p:nvSpPr>
        <p:spPr>
          <a:xfrm>
            <a:off x="6109855" y="103909"/>
            <a:ext cx="2930236" cy="30757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smtClean="0"/>
              <a:t>“It doesn’t matter if the cat is black or white; so long as it catches the mouse, it is a good cat”</a:t>
            </a:r>
          </a:p>
          <a:p>
            <a:pPr algn="ctr"/>
            <a:endParaRPr lang="en-GB" sz="2400" b="1" dirty="0"/>
          </a:p>
          <a:p>
            <a:pPr algn="ctr"/>
            <a:r>
              <a:rPr lang="en-GB" sz="2400" b="1" dirty="0" smtClean="0"/>
              <a:t>Deng Xiaoping, June 1962</a:t>
            </a:r>
            <a:endParaRPr lang="en-GB" sz="2400" b="1" dirty="0"/>
          </a:p>
        </p:txBody>
      </p:sp>
      <p:sp>
        <p:nvSpPr>
          <p:cNvPr id="9" name="Rectangle 8"/>
          <p:cNvSpPr/>
          <p:nvPr/>
        </p:nvSpPr>
        <p:spPr>
          <a:xfrm>
            <a:off x="6109855" y="3373582"/>
            <a:ext cx="2930236" cy="33077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b="1" dirty="0" smtClean="0"/>
              <a:t>Considering how committed Mao was to Communist ideology, do you think he would agree with Deng’s statement?</a:t>
            </a:r>
            <a:endParaRPr lang="en-GB" sz="2800" b="1" dirty="0"/>
          </a:p>
        </p:txBody>
      </p:sp>
    </p:spTree>
    <p:extLst>
      <p:ext uri="{BB962C8B-B14F-4D97-AF65-F5344CB8AC3E}">
        <p14:creationId xmlns:p14="http://schemas.microsoft.com/office/powerpoint/2010/main" val="14687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a:solidFill>
                  <a:schemeClr val="bg1"/>
                </a:solidFill>
              </a:rPr>
              <a:t>Revolution Declared</a:t>
            </a:r>
          </a:p>
        </p:txBody>
      </p:sp>
      <p:sp>
        <p:nvSpPr>
          <p:cNvPr id="3" name="Content Placeholder 2"/>
          <p:cNvSpPr>
            <a:spLocks noGrp="1"/>
          </p:cNvSpPr>
          <p:nvPr>
            <p:ph idx="1"/>
          </p:nvPr>
        </p:nvSpPr>
        <p:spPr>
          <a:xfrm>
            <a:off x="1" y="1160606"/>
            <a:ext cx="5507182" cy="5697393"/>
          </a:xfrm>
        </p:spPr>
        <p:txBody>
          <a:bodyPr>
            <a:normAutofit/>
          </a:bodyPr>
          <a:lstStyle/>
          <a:p>
            <a:r>
              <a:rPr lang="en-GB" dirty="0" smtClean="0">
                <a:solidFill>
                  <a:schemeClr val="bg1"/>
                </a:solidFill>
              </a:rPr>
              <a:t>These ‘</a:t>
            </a:r>
            <a:r>
              <a:rPr lang="en-GB" dirty="0" smtClean="0">
                <a:solidFill>
                  <a:srgbClr val="FF0000"/>
                </a:solidFill>
              </a:rPr>
              <a:t>Red Guards</a:t>
            </a:r>
            <a:r>
              <a:rPr lang="en-GB" dirty="0" smtClean="0">
                <a:solidFill>
                  <a:schemeClr val="bg1"/>
                </a:solidFill>
              </a:rPr>
              <a:t>’ were told that they had the task of saving the revolution. </a:t>
            </a:r>
          </a:p>
          <a:p>
            <a:endParaRPr lang="en-GB" dirty="0">
              <a:solidFill>
                <a:schemeClr val="bg1"/>
              </a:solidFill>
            </a:endParaRPr>
          </a:p>
          <a:p>
            <a:r>
              <a:rPr lang="en-GB" dirty="0" smtClean="0">
                <a:solidFill>
                  <a:schemeClr val="bg1"/>
                </a:solidFill>
              </a:rPr>
              <a:t>Mao called for young people to </a:t>
            </a:r>
            <a:r>
              <a:rPr lang="en-GB" dirty="0" smtClean="0">
                <a:solidFill>
                  <a:srgbClr val="FF0000"/>
                </a:solidFill>
              </a:rPr>
              <a:t>rise up </a:t>
            </a:r>
            <a:r>
              <a:rPr lang="en-GB" dirty="0" smtClean="0">
                <a:solidFill>
                  <a:schemeClr val="bg1"/>
                </a:solidFill>
              </a:rPr>
              <a:t>and rid China of the </a:t>
            </a:r>
            <a:r>
              <a:rPr lang="en-GB" dirty="0" smtClean="0">
                <a:solidFill>
                  <a:srgbClr val="FF0000"/>
                </a:solidFill>
              </a:rPr>
              <a:t>anti-Communist</a:t>
            </a:r>
            <a:r>
              <a:rPr lang="en-GB" dirty="0" smtClean="0">
                <a:solidFill>
                  <a:schemeClr val="bg1"/>
                </a:solidFill>
              </a:rPr>
              <a:t> elements within the Party, schools, universities and society.</a:t>
            </a:r>
          </a:p>
          <a:p>
            <a:endParaRPr lang="en-GB" dirty="0">
              <a:solidFill>
                <a:schemeClr val="bg1"/>
              </a:solidFill>
            </a:endParaRPr>
          </a:p>
          <a:p>
            <a:r>
              <a:rPr lang="en-GB" dirty="0" smtClean="0">
                <a:solidFill>
                  <a:schemeClr val="bg1"/>
                </a:solidFill>
              </a:rPr>
              <a:t>The events which followed became known as the ‘</a:t>
            </a:r>
            <a:r>
              <a:rPr lang="en-GB" dirty="0" smtClean="0">
                <a:solidFill>
                  <a:srgbClr val="FF0000"/>
                </a:solidFill>
              </a:rPr>
              <a:t>Cultural Revolution</a:t>
            </a:r>
            <a:r>
              <a:rPr lang="en-GB" dirty="0" smtClean="0">
                <a:solidFill>
                  <a:schemeClr val="bg1"/>
                </a:solidFill>
              </a:rPr>
              <a:t>’.</a:t>
            </a:r>
            <a:endParaRPr lang="en-GB"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7947" y="0"/>
            <a:ext cx="3676053" cy="2213264"/>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7183" y="4432083"/>
            <a:ext cx="3636817" cy="2425917"/>
          </a:xfrm>
          <a:prstGeom prst="rect">
            <a:avLst/>
          </a:prstGeom>
          <a:ln>
            <a:noFill/>
          </a:ln>
          <a:effectLst>
            <a:softEdge rad="11250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7183" y="2148067"/>
            <a:ext cx="3636817" cy="2387564"/>
          </a:xfrm>
          <a:prstGeom prst="rect">
            <a:avLst/>
          </a:prstGeom>
          <a:ln>
            <a:noFill/>
          </a:ln>
          <a:effectLst>
            <a:softEdge rad="112500"/>
          </a:effectLst>
        </p:spPr>
      </p:pic>
    </p:spTree>
    <p:extLst>
      <p:ext uri="{BB962C8B-B14F-4D97-AF65-F5344CB8AC3E}">
        <p14:creationId xmlns:p14="http://schemas.microsoft.com/office/powerpoint/2010/main" val="238730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216736" cy="1043420"/>
          </a:xfrm>
        </p:spPr>
        <p:txBody>
          <a:bodyPr/>
          <a:lstStyle/>
          <a:p>
            <a:pPr algn="ctr"/>
            <a:r>
              <a:rPr lang="en-GB" b="1" u="sng" dirty="0" smtClean="0">
                <a:solidFill>
                  <a:schemeClr val="bg1"/>
                </a:solidFill>
              </a:rPr>
              <a:t>Motives for the Cultural Revolution</a:t>
            </a:r>
            <a:endParaRPr lang="en-GB" b="1" u="sng" dirty="0">
              <a:solidFill>
                <a:schemeClr val="bg1"/>
              </a:solidFill>
            </a:endParaRPr>
          </a:p>
        </p:txBody>
      </p:sp>
      <p:sp>
        <p:nvSpPr>
          <p:cNvPr id="3" name="Content Placeholder 2"/>
          <p:cNvSpPr>
            <a:spLocks noGrp="1"/>
          </p:cNvSpPr>
          <p:nvPr>
            <p:ph idx="1"/>
          </p:nvPr>
        </p:nvSpPr>
        <p:spPr>
          <a:xfrm>
            <a:off x="1" y="877165"/>
            <a:ext cx="9143999" cy="359353"/>
          </a:xfrm>
        </p:spPr>
        <p:txBody>
          <a:bodyPr>
            <a:normAutofit lnSpcReduction="10000"/>
          </a:bodyPr>
          <a:lstStyle/>
          <a:p>
            <a:pPr marL="0" indent="0" algn="ctr">
              <a:buNone/>
            </a:pPr>
            <a:r>
              <a:rPr lang="en-GB" sz="2000" dirty="0" smtClean="0">
                <a:solidFill>
                  <a:schemeClr val="bg1"/>
                </a:solidFill>
              </a:rPr>
              <a:t>Mao had several motives for carrying out the Cultural Revolution:</a:t>
            </a:r>
          </a:p>
          <a:p>
            <a:endParaRPr lang="en-GB" sz="2000" dirty="0">
              <a:solidFill>
                <a:schemeClr val="bg1"/>
              </a:solidFill>
            </a:endParaRPr>
          </a:p>
        </p:txBody>
      </p:sp>
      <p:sp>
        <p:nvSpPr>
          <p:cNvPr id="5" name="Rectangle 4"/>
          <p:cNvSpPr/>
          <p:nvPr/>
        </p:nvSpPr>
        <p:spPr>
          <a:xfrm>
            <a:off x="93518" y="1236518"/>
            <a:ext cx="8894618" cy="11666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b="1" u="sng" dirty="0" smtClean="0"/>
              <a:t>1.) Power Struggle</a:t>
            </a:r>
            <a:r>
              <a:rPr lang="en-GB" sz="2400" b="1" dirty="0" smtClean="0"/>
              <a:t> </a:t>
            </a:r>
            <a:r>
              <a:rPr lang="en-GB" sz="2400" dirty="0" smtClean="0"/>
              <a:t>– After the GLF, Mao’s own political position was weakened and his economic policies rejected. He wanted to defeat his opponents and regain political supremacy. </a:t>
            </a:r>
            <a:endParaRPr lang="en-GB" sz="2400" dirty="0"/>
          </a:p>
        </p:txBody>
      </p:sp>
      <p:sp>
        <p:nvSpPr>
          <p:cNvPr id="8" name="Rectangle 7"/>
          <p:cNvSpPr/>
          <p:nvPr/>
        </p:nvSpPr>
        <p:spPr>
          <a:xfrm>
            <a:off x="93518" y="2485447"/>
            <a:ext cx="8894618" cy="13620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2400" b="1" u="sng" dirty="0" smtClean="0"/>
              <a:t>2.) Purify Communism</a:t>
            </a:r>
            <a:r>
              <a:rPr lang="en-GB" sz="2400" b="1" dirty="0" smtClean="0"/>
              <a:t> </a:t>
            </a:r>
            <a:r>
              <a:rPr lang="en-GB" sz="2400" dirty="0" smtClean="0"/>
              <a:t>– Mao hated the development of a new CCP middle class which he saw as corrupt. He also labelled the economic reforms of moderates as ‘capitalist’ or ‘Revisionist’. Chinese culture also had to change.</a:t>
            </a:r>
            <a:endParaRPr lang="en-GB" sz="2400" dirty="0"/>
          </a:p>
        </p:txBody>
      </p:sp>
      <p:sp>
        <p:nvSpPr>
          <p:cNvPr id="9" name="Rectangle 8"/>
          <p:cNvSpPr/>
          <p:nvPr/>
        </p:nvSpPr>
        <p:spPr>
          <a:xfrm>
            <a:off x="93518" y="3940747"/>
            <a:ext cx="8894618" cy="122208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2400" b="1" u="sng" dirty="0" smtClean="0"/>
              <a:t>3.) Education &amp; Culture</a:t>
            </a:r>
            <a:r>
              <a:rPr lang="en-GB" sz="2400" b="1" dirty="0" smtClean="0"/>
              <a:t> </a:t>
            </a:r>
            <a:r>
              <a:rPr lang="en-GB" sz="2400" dirty="0" smtClean="0"/>
              <a:t>– Education was attacked as it produced this ‘bureaucratic class’. It needed to be more revolutionary, less academic. Traditional Chinese culture was seen as ‘Bourgeois’.</a:t>
            </a:r>
            <a:endParaRPr lang="en-GB" sz="2400" dirty="0"/>
          </a:p>
        </p:txBody>
      </p:sp>
      <p:sp>
        <p:nvSpPr>
          <p:cNvPr id="10" name="Rectangle 9"/>
          <p:cNvSpPr/>
          <p:nvPr/>
        </p:nvSpPr>
        <p:spPr>
          <a:xfrm>
            <a:off x="93518" y="5256059"/>
            <a:ext cx="8894618" cy="15257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2400" b="1" u="sng" dirty="0" smtClean="0"/>
              <a:t>4.) Mao’s Comeback</a:t>
            </a:r>
            <a:r>
              <a:rPr lang="en-GB" sz="2400" b="1" dirty="0" smtClean="0"/>
              <a:t> </a:t>
            </a:r>
            <a:r>
              <a:rPr lang="en-GB" sz="2400" dirty="0" smtClean="0"/>
              <a:t>– Mao was confident enough to launch the Cultural Revolution as from 1965 he gained the support of Lin Biao and the PLA. He created the ‘Red Guards’ and used propaganda to ensure support.</a:t>
            </a:r>
            <a:endParaRPr lang="en-GB" sz="2400" dirty="0"/>
          </a:p>
        </p:txBody>
      </p:sp>
    </p:spTree>
    <p:extLst>
      <p:ext uri="{BB962C8B-B14F-4D97-AF65-F5344CB8AC3E}">
        <p14:creationId xmlns:p14="http://schemas.microsoft.com/office/powerpoint/2010/main" val="66586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Who were the ‘Red Guards’?</a:t>
            </a:r>
            <a:endParaRPr lang="en-GB" b="1" u="sng" dirty="0">
              <a:solidFill>
                <a:schemeClr val="bg1"/>
              </a:solidFill>
            </a:endParaRPr>
          </a:p>
        </p:txBody>
      </p:sp>
      <p:sp>
        <p:nvSpPr>
          <p:cNvPr id="3" name="Content Placeholder 2"/>
          <p:cNvSpPr>
            <a:spLocks noGrp="1"/>
          </p:cNvSpPr>
          <p:nvPr>
            <p:ph idx="1"/>
          </p:nvPr>
        </p:nvSpPr>
        <p:spPr>
          <a:xfrm>
            <a:off x="1" y="1160606"/>
            <a:ext cx="5507182" cy="5697393"/>
          </a:xfrm>
        </p:spPr>
        <p:txBody>
          <a:bodyPr>
            <a:normAutofit/>
          </a:bodyPr>
          <a:lstStyle/>
          <a:p>
            <a:r>
              <a:rPr lang="en-GB" dirty="0" smtClean="0">
                <a:solidFill>
                  <a:schemeClr val="bg1"/>
                </a:solidFill>
              </a:rPr>
              <a:t>Mao told the young students of China to form themselves into </a:t>
            </a:r>
            <a:r>
              <a:rPr lang="en-GB" dirty="0" smtClean="0">
                <a:solidFill>
                  <a:srgbClr val="FF0000"/>
                </a:solidFill>
              </a:rPr>
              <a:t>Red Guards</a:t>
            </a:r>
            <a:r>
              <a:rPr lang="en-GB" dirty="0" smtClean="0">
                <a:solidFill>
                  <a:schemeClr val="bg1"/>
                </a:solidFill>
              </a:rPr>
              <a:t>. </a:t>
            </a:r>
            <a:endParaRPr lang="en-GB" dirty="0">
              <a:solidFill>
                <a:schemeClr val="bg1"/>
              </a:solidFill>
            </a:endParaRPr>
          </a:p>
          <a:p>
            <a:endParaRPr lang="en-GB" dirty="0" smtClean="0">
              <a:solidFill>
                <a:schemeClr val="bg1"/>
              </a:solidFill>
            </a:endParaRPr>
          </a:p>
          <a:p>
            <a:r>
              <a:rPr lang="en-GB" dirty="0" smtClean="0">
                <a:solidFill>
                  <a:schemeClr val="bg1"/>
                </a:solidFill>
              </a:rPr>
              <a:t>They were loose grouping of college and secondary school students who embraced the </a:t>
            </a:r>
            <a:r>
              <a:rPr lang="en-GB" dirty="0" smtClean="0">
                <a:solidFill>
                  <a:srgbClr val="FF0000"/>
                </a:solidFill>
              </a:rPr>
              <a:t>cult of Mao</a:t>
            </a:r>
            <a:r>
              <a:rPr lang="en-GB" dirty="0" smtClean="0">
                <a:solidFill>
                  <a:schemeClr val="bg1"/>
                </a:solidFill>
              </a:rPr>
              <a:t> and the </a:t>
            </a:r>
            <a:r>
              <a:rPr lang="en-GB" dirty="0" smtClean="0">
                <a:solidFill>
                  <a:srgbClr val="FF0000"/>
                </a:solidFill>
              </a:rPr>
              <a:t>aims </a:t>
            </a:r>
            <a:r>
              <a:rPr lang="en-GB" dirty="0" smtClean="0">
                <a:solidFill>
                  <a:schemeClr val="bg1"/>
                </a:solidFill>
              </a:rPr>
              <a:t>of the Cultural Revolution.</a:t>
            </a:r>
          </a:p>
          <a:p>
            <a:endParaRPr lang="en-GB" dirty="0">
              <a:solidFill>
                <a:schemeClr val="bg1"/>
              </a:solidFill>
            </a:endParaRPr>
          </a:p>
          <a:p>
            <a:r>
              <a:rPr lang="en-GB" dirty="0" smtClean="0">
                <a:solidFill>
                  <a:schemeClr val="bg1"/>
                </a:solidFill>
              </a:rPr>
              <a:t>They were formed to </a:t>
            </a:r>
            <a:r>
              <a:rPr lang="en-GB" dirty="0" smtClean="0">
                <a:solidFill>
                  <a:srgbClr val="FF0000"/>
                </a:solidFill>
              </a:rPr>
              <a:t>struggle </a:t>
            </a:r>
            <a:r>
              <a:rPr lang="en-GB" dirty="0" smtClean="0">
                <a:solidFill>
                  <a:schemeClr val="bg1"/>
                </a:solidFill>
              </a:rPr>
              <a:t>against </a:t>
            </a:r>
            <a:r>
              <a:rPr lang="en-GB" dirty="0" smtClean="0">
                <a:solidFill>
                  <a:srgbClr val="FF0000"/>
                </a:solidFill>
              </a:rPr>
              <a:t>teachers</a:t>
            </a:r>
            <a:r>
              <a:rPr lang="en-GB" dirty="0" smtClean="0">
                <a:solidFill>
                  <a:schemeClr val="bg1"/>
                </a:solidFill>
              </a:rPr>
              <a:t> but quickly took on a larger role.</a:t>
            </a:r>
            <a:endParaRPr lang="en-GB" dirty="0">
              <a:solidFill>
                <a:schemeClr val="bg1"/>
              </a:solidFill>
            </a:endParaRPr>
          </a:p>
        </p:txBody>
      </p:sp>
      <p:sp>
        <p:nvSpPr>
          <p:cNvPr id="5" name="Rectangle 4"/>
          <p:cNvSpPr/>
          <p:nvPr/>
        </p:nvSpPr>
        <p:spPr>
          <a:xfrm>
            <a:off x="5392882" y="4613564"/>
            <a:ext cx="3553691" cy="20989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800" b="1" dirty="0" smtClean="0"/>
              <a:t>Why did Mao decide to mobilise young people to promote the Cultural Revolution?</a:t>
            </a:r>
            <a:endParaRPr lang="en-GB" sz="2800" b="1"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2307" y="1160606"/>
            <a:ext cx="2849141" cy="3261914"/>
          </a:xfrm>
          <a:prstGeom prst="rect">
            <a:avLst/>
          </a:prstGeom>
          <a:ln>
            <a:noFill/>
          </a:ln>
          <a:effectLst>
            <a:softEdge rad="112500"/>
          </a:effectLst>
        </p:spPr>
      </p:pic>
    </p:spTree>
    <p:extLst>
      <p:ext uri="{BB962C8B-B14F-4D97-AF65-F5344CB8AC3E}">
        <p14:creationId xmlns:p14="http://schemas.microsoft.com/office/powerpoint/2010/main" val="134276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smtClean="0">
                <a:solidFill>
                  <a:schemeClr val="bg1"/>
                </a:solidFill>
              </a:rPr>
              <a:t>What did they target?</a:t>
            </a:r>
            <a:endParaRPr lang="en-GB" b="1" u="sng" dirty="0">
              <a:solidFill>
                <a:schemeClr val="bg1"/>
              </a:solidFill>
            </a:endParaRPr>
          </a:p>
        </p:txBody>
      </p:sp>
      <p:sp>
        <p:nvSpPr>
          <p:cNvPr id="3" name="Content Placeholder 2"/>
          <p:cNvSpPr>
            <a:spLocks noGrp="1"/>
          </p:cNvSpPr>
          <p:nvPr>
            <p:ph idx="1"/>
          </p:nvPr>
        </p:nvSpPr>
        <p:spPr>
          <a:xfrm>
            <a:off x="1" y="1160606"/>
            <a:ext cx="5507182" cy="5697393"/>
          </a:xfrm>
        </p:spPr>
        <p:txBody>
          <a:bodyPr>
            <a:normAutofit fontScale="92500" lnSpcReduction="10000"/>
          </a:bodyPr>
          <a:lstStyle/>
          <a:p>
            <a:r>
              <a:rPr lang="en-GB" dirty="0" smtClean="0">
                <a:solidFill>
                  <a:schemeClr val="bg1"/>
                </a:solidFill>
              </a:rPr>
              <a:t>The Red Guards were supported by the PLA under</a:t>
            </a:r>
            <a:r>
              <a:rPr lang="en-GB" dirty="0" smtClean="0">
                <a:solidFill>
                  <a:srgbClr val="FF0000"/>
                </a:solidFill>
              </a:rPr>
              <a:t> Lin Biao </a:t>
            </a:r>
            <a:r>
              <a:rPr lang="en-GB" dirty="0" smtClean="0">
                <a:solidFill>
                  <a:schemeClr val="bg1"/>
                </a:solidFill>
              </a:rPr>
              <a:t>and Mao’s wife </a:t>
            </a:r>
            <a:r>
              <a:rPr lang="en-GB" dirty="0" smtClean="0">
                <a:solidFill>
                  <a:srgbClr val="FF0000"/>
                </a:solidFill>
              </a:rPr>
              <a:t>Jiang Qing</a:t>
            </a:r>
            <a:r>
              <a:rPr lang="en-GB" dirty="0" smtClean="0">
                <a:solidFill>
                  <a:schemeClr val="bg1"/>
                </a:solidFill>
              </a:rPr>
              <a:t>.</a:t>
            </a:r>
          </a:p>
          <a:p>
            <a:endParaRPr lang="en-GB" dirty="0">
              <a:solidFill>
                <a:schemeClr val="bg1"/>
              </a:solidFill>
            </a:endParaRPr>
          </a:p>
          <a:p>
            <a:r>
              <a:rPr lang="en-GB" dirty="0" smtClean="0">
                <a:solidFill>
                  <a:schemeClr val="bg1"/>
                </a:solidFill>
              </a:rPr>
              <a:t>Mao denounced the ‘</a:t>
            </a:r>
            <a:r>
              <a:rPr lang="en-GB" dirty="0" smtClean="0">
                <a:solidFill>
                  <a:srgbClr val="FF0000"/>
                </a:solidFill>
              </a:rPr>
              <a:t>Four Olds</a:t>
            </a:r>
            <a:r>
              <a:rPr lang="en-GB" dirty="0" smtClean="0">
                <a:solidFill>
                  <a:schemeClr val="bg1"/>
                </a:solidFill>
              </a:rPr>
              <a:t>’: Old Culture, ideas, customs and habits. Jiang Qing turned Mao’s slogan into a programme for the </a:t>
            </a:r>
            <a:r>
              <a:rPr lang="en-GB" dirty="0" smtClean="0">
                <a:solidFill>
                  <a:srgbClr val="FF0000"/>
                </a:solidFill>
              </a:rPr>
              <a:t>eradication</a:t>
            </a:r>
            <a:r>
              <a:rPr lang="en-GB" dirty="0" smtClean="0">
                <a:solidFill>
                  <a:schemeClr val="bg1"/>
                </a:solidFill>
              </a:rPr>
              <a:t> of traditional Chinese culture.</a:t>
            </a:r>
          </a:p>
          <a:p>
            <a:endParaRPr lang="en-GB" dirty="0">
              <a:solidFill>
                <a:schemeClr val="bg1"/>
              </a:solidFill>
            </a:endParaRPr>
          </a:p>
          <a:p>
            <a:r>
              <a:rPr lang="en-GB" dirty="0" smtClean="0">
                <a:solidFill>
                  <a:schemeClr val="bg1"/>
                </a:solidFill>
              </a:rPr>
              <a:t>A ‘</a:t>
            </a:r>
            <a:r>
              <a:rPr lang="en-GB" dirty="0" smtClean="0">
                <a:solidFill>
                  <a:srgbClr val="FF0000"/>
                </a:solidFill>
              </a:rPr>
              <a:t>Proletarian Culture</a:t>
            </a:r>
            <a:r>
              <a:rPr lang="en-GB" dirty="0" smtClean="0">
                <a:solidFill>
                  <a:schemeClr val="bg1"/>
                </a:solidFill>
              </a:rPr>
              <a:t>’ was to be created and Lin Biao ordered the PLA not to oppose the Red Guards who attacked anything seen as ‘</a:t>
            </a:r>
            <a:r>
              <a:rPr lang="en-GB" dirty="0" smtClean="0">
                <a:solidFill>
                  <a:srgbClr val="FF0000"/>
                </a:solidFill>
              </a:rPr>
              <a:t>capitalist</a:t>
            </a:r>
            <a:r>
              <a:rPr lang="en-GB" dirty="0" smtClean="0">
                <a:solidFill>
                  <a:schemeClr val="bg1"/>
                </a:solidFill>
              </a:rPr>
              <a:t>’ or ‘</a:t>
            </a:r>
            <a:r>
              <a:rPr lang="en-GB" dirty="0" smtClean="0">
                <a:solidFill>
                  <a:srgbClr val="FF0000"/>
                </a:solidFill>
              </a:rPr>
              <a:t>bourgeois</a:t>
            </a:r>
            <a:r>
              <a:rPr lang="en-GB" dirty="0" smtClean="0">
                <a:solidFill>
                  <a:schemeClr val="bg1"/>
                </a:solidFill>
              </a:rPr>
              <a:t>’.</a:t>
            </a:r>
            <a:endParaRPr lang="en-GB" dirty="0">
              <a:solidFill>
                <a:schemeClr val="bg1"/>
              </a:solidFill>
            </a:endParaRPr>
          </a:p>
        </p:txBody>
      </p:sp>
      <p:sp>
        <p:nvSpPr>
          <p:cNvPr id="4" name="Rectangle 3"/>
          <p:cNvSpPr/>
          <p:nvPr/>
        </p:nvSpPr>
        <p:spPr>
          <a:xfrm>
            <a:off x="5507183" y="111124"/>
            <a:ext cx="3553691" cy="24554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smtClean="0"/>
              <a:t>“If the proletariat does not occupy the positions in literature and art, the bourgeoisie certainly will.”</a:t>
            </a:r>
          </a:p>
          <a:p>
            <a:pPr algn="ctr"/>
            <a:endParaRPr lang="en-GB" sz="2400" b="1" dirty="0"/>
          </a:p>
          <a:p>
            <a:pPr algn="ctr"/>
            <a:r>
              <a:rPr lang="en-GB" sz="2400" b="1" dirty="0" smtClean="0"/>
              <a:t>Lin Biao, Head of the PLA</a:t>
            </a:r>
            <a:endParaRPr lang="en-GB" sz="24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7242" y="2773957"/>
            <a:ext cx="2259399" cy="2923928"/>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6992" y="3957188"/>
            <a:ext cx="1888980" cy="2787522"/>
          </a:xfrm>
          <a:prstGeom prst="rect">
            <a:avLst/>
          </a:prstGeom>
          <a:ln>
            <a:noFill/>
          </a:ln>
          <a:effectLst>
            <a:softEdge rad="112500"/>
          </a:effectLst>
        </p:spPr>
      </p:pic>
    </p:spTree>
    <p:extLst>
      <p:ext uri="{BB962C8B-B14F-4D97-AF65-F5344CB8AC3E}">
        <p14:creationId xmlns:p14="http://schemas.microsoft.com/office/powerpoint/2010/main" val="47667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a:solidFill>
                  <a:schemeClr val="bg1"/>
                </a:solidFill>
              </a:rPr>
              <a:t>What did they target?</a:t>
            </a:r>
          </a:p>
        </p:txBody>
      </p:sp>
      <p:sp>
        <p:nvSpPr>
          <p:cNvPr id="3" name="Content Placeholder 2"/>
          <p:cNvSpPr>
            <a:spLocks noGrp="1"/>
          </p:cNvSpPr>
          <p:nvPr>
            <p:ph idx="1"/>
          </p:nvPr>
        </p:nvSpPr>
        <p:spPr>
          <a:xfrm>
            <a:off x="1" y="1160606"/>
            <a:ext cx="5507182" cy="5697393"/>
          </a:xfrm>
        </p:spPr>
        <p:txBody>
          <a:bodyPr>
            <a:normAutofit lnSpcReduction="10000"/>
          </a:bodyPr>
          <a:lstStyle/>
          <a:p>
            <a:r>
              <a:rPr lang="en-GB" dirty="0" smtClean="0">
                <a:solidFill>
                  <a:srgbClr val="00B0F0"/>
                </a:solidFill>
              </a:rPr>
              <a:t>Aug 1966 </a:t>
            </a:r>
            <a:r>
              <a:rPr lang="en-GB" dirty="0" smtClean="0">
                <a:solidFill>
                  <a:schemeClr val="bg1"/>
                </a:solidFill>
              </a:rPr>
              <a:t>- Mao ordered them to ‘</a:t>
            </a:r>
            <a:r>
              <a:rPr lang="en-GB" dirty="0" smtClean="0">
                <a:solidFill>
                  <a:srgbClr val="FF0000"/>
                </a:solidFill>
              </a:rPr>
              <a:t>bombard the headquarters</a:t>
            </a:r>
            <a:r>
              <a:rPr lang="en-GB" dirty="0" smtClean="0">
                <a:solidFill>
                  <a:schemeClr val="bg1"/>
                </a:solidFill>
              </a:rPr>
              <a:t>’ and attack the CCP from the top down. They soon went on the </a:t>
            </a:r>
            <a:r>
              <a:rPr lang="en-GB" dirty="0" smtClean="0">
                <a:solidFill>
                  <a:srgbClr val="FF0000"/>
                </a:solidFill>
              </a:rPr>
              <a:t>rampage</a:t>
            </a:r>
            <a:r>
              <a:rPr lang="en-GB" dirty="0" smtClean="0">
                <a:solidFill>
                  <a:schemeClr val="bg1"/>
                </a:solidFill>
              </a:rPr>
              <a:t>.</a:t>
            </a:r>
          </a:p>
          <a:p>
            <a:endParaRPr lang="en-GB" dirty="0">
              <a:solidFill>
                <a:schemeClr val="bg1"/>
              </a:solidFill>
            </a:endParaRPr>
          </a:p>
          <a:p>
            <a:r>
              <a:rPr lang="en-GB" dirty="0" smtClean="0">
                <a:solidFill>
                  <a:schemeClr val="bg1"/>
                </a:solidFill>
              </a:rPr>
              <a:t>Children denounced their own parents as </a:t>
            </a:r>
            <a:r>
              <a:rPr lang="en-GB" dirty="0" smtClean="0">
                <a:solidFill>
                  <a:srgbClr val="FF0000"/>
                </a:solidFill>
              </a:rPr>
              <a:t>anti-Communist</a:t>
            </a:r>
            <a:r>
              <a:rPr lang="en-GB" dirty="0" smtClean="0">
                <a:solidFill>
                  <a:schemeClr val="bg1"/>
                </a:solidFill>
              </a:rPr>
              <a:t>. Schools closed and many teachers were beaten and abused.</a:t>
            </a:r>
          </a:p>
          <a:p>
            <a:endParaRPr lang="en-GB" dirty="0">
              <a:solidFill>
                <a:schemeClr val="bg1"/>
              </a:solidFill>
            </a:endParaRPr>
          </a:p>
          <a:p>
            <a:r>
              <a:rPr lang="en-GB" dirty="0" smtClean="0">
                <a:solidFill>
                  <a:schemeClr val="bg1"/>
                </a:solidFill>
              </a:rPr>
              <a:t>By </a:t>
            </a:r>
            <a:r>
              <a:rPr lang="en-GB" dirty="0" smtClean="0">
                <a:solidFill>
                  <a:srgbClr val="00B0F0"/>
                </a:solidFill>
              </a:rPr>
              <a:t>1967</a:t>
            </a:r>
            <a:r>
              <a:rPr lang="en-GB" dirty="0" smtClean="0">
                <a:solidFill>
                  <a:schemeClr val="bg1"/>
                </a:solidFill>
              </a:rPr>
              <a:t> law &amp; order had </a:t>
            </a:r>
            <a:r>
              <a:rPr lang="en-GB" dirty="0" smtClean="0">
                <a:solidFill>
                  <a:srgbClr val="FF0000"/>
                </a:solidFill>
              </a:rPr>
              <a:t>broken down</a:t>
            </a:r>
            <a:r>
              <a:rPr lang="en-GB" dirty="0" smtClean="0">
                <a:solidFill>
                  <a:schemeClr val="bg1"/>
                </a:solidFill>
              </a:rPr>
              <a:t> as Red Guards fought ‘</a:t>
            </a:r>
            <a:r>
              <a:rPr lang="en-GB" dirty="0" smtClean="0">
                <a:solidFill>
                  <a:srgbClr val="FF0000"/>
                </a:solidFill>
              </a:rPr>
              <a:t>reactionaries</a:t>
            </a:r>
            <a:r>
              <a:rPr lang="en-GB" dirty="0" smtClean="0">
                <a:solidFill>
                  <a:schemeClr val="bg1"/>
                </a:solidFill>
              </a:rPr>
              <a:t>’ with the death of over 400,000 across China.</a:t>
            </a:r>
            <a:endParaRPr lang="en-GB" dirty="0">
              <a:solidFill>
                <a:schemeClr val="bg1"/>
              </a:solidFill>
            </a:endParaRPr>
          </a:p>
        </p:txBody>
      </p:sp>
      <p:sp>
        <p:nvSpPr>
          <p:cNvPr id="4" name="Rectangle 3"/>
          <p:cNvSpPr/>
          <p:nvPr/>
        </p:nvSpPr>
        <p:spPr>
          <a:xfrm>
            <a:off x="5507183" y="4683124"/>
            <a:ext cx="3553691" cy="20294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i="1" dirty="0" smtClean="0"/>
              <a:t>“We are the critics of the old world; we are the builders of the new.”</a:t>
            </a:r>
          </a:p>
          <a:p>
            <a:pPr algn="ctr"/>
            <a:endParaRPr lang="en-GB" sz="2400" b="1" dirty="0"/>
          </a:p>
          <a:p>
            <a:pPr algn="ctr"/>
            <a:r>
              <a:rPr lang="en-GB" sz="2400" b="1" dirty="0" smtClean="0"/>
              <a:t>Red Guard Slogan</a:t>
            </a:r>
            <a:endParaRPr lang="en-GB" sz="2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7183" y="446809"/>
            <a:ext cx="3539406" cy="3539406"/>
          </a:xfrm>
          <a:prstGeom prst="rect">
            <a:avLst/>
          </a:prstGeom>
          <a:ln>
            <a:noFill/>
          </a:ln>
          <a:effectLst>
            <a:softEdge rad="112500"/>
          </a:effectLst>
        </p:spPr>
      </p:pic>
    </p:spTree>
    <p:extLst>
      <p:ext uri="{BB962C8B-B14F-4D97-AF65-F5344CB8AC3E}">
        <p14:creationId xmlns:p14="http://schemas.microsoft.com/office/powerpoint/2010/main" val="11655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86700" cy="1325563"/>
          </a:xfrm>
        </p:spPr>
        <p:txBody>
          <a:bodyPr/>
          <a:lstStyle/>
          <a:p>
            <a:r>
              <a:rPr lang="en-GB" b="1" u="sng" dirty="0">
                <a:solidFill>
                  <a:schemeClr val="bg1"/>
                </a:solidFill>
              </a:rPr>
              <a:t>What did they target?</a:t>
            </a:r>
          </a:p>
        </p:txBody>
      </p:sp>
      <p:sp>
        <p:nvSpPr>
          <p:cNvPr id="3" name="Content Placeholder 2"/>
          <p:cNvSpPr>
            <a:spLocks noGrp="1"/>
          </p:cNvSpPr>
          <p:nvPr>
            <p:ph idx="1"/>
          </p:nvPr>
        </p:nvSpPr>
        <p:spPr>
          <a:xfrm>
            <a:off x="1" y="1160606"/>
            <a:ext cx="5507182" cy="5697393"/>
          </a:xfrm>
        </p:spPr>
        <p:txBody>
          <a:bodyPr>
            <a:normAutofit fontScale="92500" lnSpcReduction="20000"/>
          </a:bodyPr>
          <a:lstStyle/>
          <a:p>
            <a:pPr marL="514350" indent="-514350">
              <a:buFont typeface="+mj-lt"/>
              <a:buAutoNum type="arabicPeriod"/>
            </a:pPr>
            <a:r>
              <a:rPr lang="en-GB" dirty="0" smtClean="0">
                <a:solidFill>
                  <a:schemeClr val="bg1"/>
                </a:solidFill>
              </a:rPr>
              <a:t>They </a:t>
            </a:r>
            <a:r>
              <a:rPr lang="en-GB" dirty="0" smtClean="0">
                <a:solidFill>
                  <a:srgbClr val="FF0000"/>
                </a:solidFill>
              </a:rPr>
              <a:t>shaved off the hair </a:t>
            </a:r>
            <a:r>
              <a:rPr lang="en-GB" dirty="0" smtClean="0">
                <a:solidFill>
                  <a:schemeClr val="bg1"/>
                </a:solidFill>
              </a:rPr>
              <a:t>of girls with Western haircuts and </a:t>
            </a:r>
            <a:r>
              <a:rPr lang="en-GB" dirty="0" smtClean="0">
                <a:solidFill>
                  <a:srgbClr val="FF0000"/>
                </a:solidFill>
              </a:rPr>
              <a:t>ripped off </a:t>
            </a:r>
            <a:r>
              <a:rPr lang="en-GB" dirty="0" smtClean="0">
                <a:solidFill>
                  <a:schemeClr val="bg1"/>
                </a:solidFill>
              </a:rPr>
              <a:t>Western-style clothes.</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rgbClr val="FF0000"/>
                </a:solidFill>
              </a:rPr>
              <a:t>Smashed windows </a:t>
            </a:r>
            <a:r>
              <a:rPr lang="en-GB" dirty="0" smtClean="0">
                <a:solidFill>
                  <a:schemeClr val="bg1"/>
                </a:solidFill>
              </a:rPr>
              <a:t>of shops selling Western merchandise.</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rgbClr val="FF0000"/>
                </a:solidFill>
              </a:rPr>
              <a:t>Burnt</a:t>
            </a:r>
            <a:r>
              <a:rPr lang="en-GB" dirty="0" smtClean="0">
                <a:solidFill>
                  <a:schemeClr val="bg1"/>
                </a:solidFill>
              </a:rPr>
              <a:t> bookstores, libraries and </a:t>
            </a:r>
            <a:r>
              <a:rPr lang="en-GB" dirty="0" smtClean="0">
                <a:solidFill>
                  <a:srgbClr val="FF0000"/>
                </a:solidFill>
              </a:rPr>
              <a:t>closed </a:t>
            </a:r>
            <a:r>
              <a:rPr lang="en-GB" dirty="0" smtClean="0">
                <a:solidFill>
                  <a:schemeClr val="bg1"/>
                </a:solidFill>
              </a:rPr>
              <a:t>museums, art galleries, churches, temples and theatres.</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rgbClr val="FF0000"/>
                </a:solidFill>
              </a:rPr>
              <a:t>Stopped </a:t>
            </a:r>
            <a:r>
              <a:rPr lang="en-GB" dirty="0" smtClean="0">
                <a:solidFill>
                  <a:schemeClr val="bg1"/>
                </a:solidFill>
              </a:rPr>
              <a:t>couples from holding hands.</a:t>
            </a:r>
          </a:p>
          <a:p>
            <a:pPr marL="514350" indent="-514350">
              <a:buFont typeface="+mj-lt"/>
              <a:buAutoNum type="arabicPeriod"/>
            </a:pPr>
            <a:endParaRPr lang="en-GB" dirty="0">
              <a:solidFill>
                <a:schemeClr val="bg1"/>
              </a:solidFill>
            </a:endParaRPr>
          </a:p>
          <a:p>
            <a:pPr marL="514350" indent="-514350">
              <a:buFont typeface="+mj-lt"/>
              <a:buAutoNum type="arabicPeriod"/>
            </a:pPr>
            <a:r>
              <a:rPr lang="en-GB" dirty="0" smtClean="0">
                <a:solidFill>
                  <a:schemeClr val="bg1"/>
                </a:solidFill>
              </a:rPr>
              <a:t>In </a:t>
            </a:r>
            <a:r>
              <a:rPr lang="en-GB" dirty="0" smtClean="0">
                <a:solidFill>
                  <a:srgbClr val="00B0F0"/>
                </a:solidFill>
              </a:rPr>
              <a:t>August 1967 </a:t>
            </a:r>
            <a:r>
              <a:rPr lang="en-GB" dirty="0" smtClean="0">
                <a:solidFill>
                  <a:schemeClr val="bg1"/>
                </a:solidFill>
              </a:rPr>
              <a:t>the British Embassy in Beijing was </a:t>
            </a:r>
            <a:r>
              <a:rPr lang="en-GB" dirty="0" smtClean="0">
                <a:solidFill>
                  <a:srgbClr val="FF0000"/>
                </a:solidFill>
              </a:rPr>
              <a:t>stormed</a:t>
            </a:r>
            <a:r>
              <a:rPr lang="en-GB" dirty="0" smtClean="0">
                <a:solidFill>
                  <a:schemeClr val="bg1"/>
                </a:solidFill>
              </a:rPr>
              <a:t>.</a:t>
            </a:r>
            <a:endParaRPr lang="en-GB"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0"/>
            <a:ext cx="3200400" cy="3145536"/>
          </a:xfrm>
          <a:prstGeom prst="rect">
            <a:avLst/>
          </a:prstGeom>
          <a:ln>
            <a:noFill/>
          </a:ln>
          <a:effectLst>
            <a:softEdge rad="112500"/>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8356" y="3239054"/>
            <a:ext cx="3514205" cy="3490777"/>
          </a:xfrm>
          <a:prstGeom prst="rect">
            <a:avLst/>
          </a:prstGeom>
          <a:ln>
            <a:noFill/>
          </a:ln>
          <a:effectLst>
            <a:softEdge rad="112500"/>
          </a:effectLst>
        </p:spPr>
      </p:pic>
    </p:spTree>
    <p:extLst>
      <p:ext uri="{BB962C8B-B14F-4D97-AF65-F5344CB8AC3E}">
        <p14:creationId xmlns:p14="http://schemas.microsoft.com/office/powerpoint/2010/main" val="311008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1101</TotalTime>
  <Words>1954</Words>
  <Application>Microsoft Office PowerPoint</Application>
  <PresentationFormat>Presentación en pantalla (4:3)</PresentationFormat>
  <Paragraphs>175</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1_Office Theme</vt:lpstr>
      <vt:lpstr>The Cultural Revolution</vt:lpstr>
      <vt:lpstr>Mao Resigns</vt:lpstr>
      <vt:lpstr>Revolution Declared</vt:lpstr>
      <vt:lpstr>Revolution Declared</vt:lpstr>
      <vt:lpstr>Motives for the Cultural Revolution</vt:lpstr>
      <vt:lpstr>Who were the ‘Red Guards’?</vt:lpstr>
      <vt:lpstr>What did they target?</vt:lpstr>
      <vt:lpstr>What did they target?</vt:lpstr>
      <vt:lpstr>What did they target?</vt:lpstr>
      <vt:lpstr>Attacks on the Party</vt:lpstr>
      <vt:lpstr>The Cult of Mao</vt:lpstr>
      <vt:lpstr>End of the Revolution</vt:lpstr>
      <vt:lpstr>Effects of the Cultural Revolution</vt:lpstr>
      <vt:lpstr>Why do you think Mao launched the  Cultural Revolution?</vt:lpstr>
      <vt:lpstr>Explain how the Cultural Revolution affected…</vt:lpstr>
      <vt:lpstr>In what ways did the policies of Mao bring change to China in the years 1952-1969? (15 marks)</vt:lpstr>
      <vt:lpstr>In what ways did the policies of Mao bring change to China in the years 1952-1969? (15 marks)</vt:lpstr>
      <vt:lpstr>In what ways did the policies of Mao bring change to China in the years 1952-1969? (15 marks)</vt:lpstr>
      <vt:lpstr>Question C – Mark Scheme – 15 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Cultural Revolution</dc:title>
  <dc:creator>Stephen Budd</dc:creator>
  <cp:lastModifiedBy>Claire</cp:lastModifiedBy>
  <cp:revision>43</cp:revision>
  <dcterms:created xsi:type="dcterms:W3CDTF">2013-03-04T10:18:29Z</dcterms:created>
  <dcterms:modified xsi:type="dcterms:W3CDTF">2017-07-24T10:15:39Z</dcterms:modified>
</cp:coreProperties>
</file>