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4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5E25F-0FCD-E047-B04C-21E2683AF55F}" type="datetimeFigureOut">
              <a:rPr lang="en-US" smtClean="0"/>
              <a:t>02/12/17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8C13-43B3-1F41-970D-894E83901B89}" type="slidenum">
              <a:rPr lang="en-US" smtClean="0"/>
              <a:t>‹#›</a:t>
            </a:fld>
            <a:endParaRPr lang="en-US"/>
          </a:p>
        </p:txBody>
      </p:sp>
    </p:spTree>
    <p:extLst>
      <p:ext uri="{BB962C8B-B14F-4D97-AF65-F5344CB8AC3E}">
        <p14:creationId xmlns:p14="http://schemas.microsoft.com/office/powerpoint/2010/main" val="80955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5E25F-0FCD-E047-B04C-21E2683AF55F}" type="datetimeFigureOut">
              <a:rPr lang="en-US" smtClean="0"/>
              <a:t>02/12/17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8C13-43B3-1F41-970D-894E83901B89}" type="slidenum">
              <a:rPr lang="en-US" smtClean="0"/>
              <a:t>‹#›</a:t>
            </a:fld>
            <a:endParaRPr lang="en-US"/>
          </a:p>
        </p:txBody>
      </p:sp>
    </p:spTree>
    <p:extLst>
      <p:ext uri="{BB962C8B-B14F-4D97-AF65-F5344CB8AC3E}">
        <p14:creationId xmlns:p14="http://schemas.microsoft.com/office/powerpoint/2010/main" val="1402117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5E25F-0FCD-E047-B04C-21E2683AF55F}" type="datetimeFigureOut">
              <a:rPr lang="en-US" smtClean="0"/>
              <a:t>02/12/17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8C13-43B3-1F41-970D-894E83901B89}" type="slidenum">
              <a:rPr lang="en-US" smtClean="0"/>
              <a:t>‹#›</a:t>
            </a:fld>
            <a:endParaRPr lang="en-US"/>
          </a:p>
        </p:txBody>
      </p:sp>
    </p:spTree>
    <p:extLst>
      <p:ext uri="{BB962C8B-B14F-4D97-AF65-F5344CB8AC3E}">
        <p14:creationId xmlns:p14="http://schemas.microsoft.com/office/powerpoint/2010/main" val="223503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5E25F-0FCD-E047-B04C-21E2683AF55F}" type="datetimeFigureOut">
              <a:rPr lang="en-US" smtClean="0"/>
              <a:t>02/12/17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8C13-43B3-1F41-970D-894E83901B89}" type="slidenum">
              <a:rPr lang="en-US" smtClean="0"/>
              <a:t>‹#›</a:t>
            </a:fld>
            <a:endParaRPr lang="en-US"/>
          </a:p>
        </p:txBody>
      </p:sp>
    </p:spTree>
    <p:extLst>
      <p:ext uri="{BB962C8B-B14F-4D97-AF65-F5344CB8AC3E}">
        <p14:creationId xmlns:p14="http://schemas.microsoft.com/office/powerpoint/2010/main" val="1888161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5E25F-0FCD-E047-B04C-21E2683AF55F}" type="datetimeFigureOut">
              <a:rPr lang="en-US" smtClean="0"/>
              <a:t>02/12/17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7D8C13-43B3-1F41-970D-894E83901B89}" type="slidenum">
              <a:rPr lang="en-US" smtClean="0"/>
              <a:t>‹#›</a:t>
            </a:fld>
            <a:endParaRPr lang="en-US"/>
          </a:p>
        </p:txBody>
      </p:sp>
    </p:spTree>
    <p:extLst>
      <p:ext uri="{BB962C8B-B14F-4D97-AF65-F5344CB8AC3E}">
        <p14:creationId xmlns:p14="http://schemas.microsoft.com/office/powerpoint/2010/main" val="143488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D5E25F-0FCD-E047-B04C-21E2683AF55F}" type="datetimeFigureOut">
              <a:rPr lang="en-US" smtClean="0"/>
              <a:t>02/12/17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D8C13-43B3-1F41-970D-894E83901B89}" type="slidenum">
              <a:rPr lang="en-US" smtClean="0"/>
              <a:t>‹#›</a:t>
            </a:fld>
            <a:endParaRPr lang="en-US"/>
          </a:p>
        </p:txBody>
      </p:sp>
    </p:spTree>
    <p:extLst>
      <p:ext uri="{BB962C8B-B14F-4D97-AF65-F5344CB8AC3E}">
        <p14:creationId xmlns:p14="http://schemas.microsoft.com/office/powerpoint/2010/main" val="388690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D5E25F-0FCD-E047-B04C-21E2683AF55F}" type="datetimeFigureOut">
              <a:rPr lang="en-US" smtClean="0"/>
              <a:t>02/12/17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7D8C13-43B3-1F41-970D-894E83901B89}" type="slidenum">
              <a:rPr lang="en-US" smtClean="0"/>
              <a:t>‹#›</a:t>
            </a:fld>
            <a:endParaRPr lang="en-US"/>
          </a:p>
        </p:txBody>
      </p:sp>
    </p:spTree>
    <p:extLst>
      <p:ext uri="{BB962C8B-B14F-4D97-AF65-F5344CB8AC3E}">
        <p14:creationId xmlns:p14="http://schemas.microsoft.com/office/powerpoint/2010/main" val="122620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D5E25F-0FCD-E047-B04C-21E2683AF55F}" type="datetimeFigureOut">
              <a:rPr lang="en-US" smtClean="0"/>
              <a:t>02/12/17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7D8C13-43B3-1F41-970D-894E83901B89}" type="slidenum">
              <a:rPr lang="en-US" smtClean="0"/>
              <a:t>‹#›</a:t>
            </a:fld>
            <a:endParaRPr lang="en-US"/>
          </a:p>
        </p:txBody>
      </p:sp>
    </p:spTree>
    <p:extLst>
      <p:ext uri="{BB962C8B-B14F-4D97-AF65-F5344CB8AC3E}">
        <p14:creationId xmlns:p14="http://schemas.microsoft.com/office/powerpoint/2010/main" val="1710831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5E25F-0FCD-E047-B04C-21E2683AF55F}" type="datetimeFigureOut">
              <a:rPr lang="en-US" smtClean="0"/>
              <a:t>02/12/17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7D8C13-43B3-1F41-970D-894E83901B89}" type="slidenum">
              <a:rPr lang="en-US" smtClean="0"/>
              <a:t>‹#›</a:t>
            </a:fld>
            <a:endParaRPr lang="en-US"/>
          </a:p>
        </p:txBody>
      </p:sp>
    </p:spTree>
    <p:extLst>
      <p:ext uri="{BB962C8B-B14F-4D97-AF65-F5344CB8AC3E}">
        <p14:creationId xmlns:p14="http://schemas.microsoft.com/office/powerpoint/2010/main" val="10286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5E25F-0FCD-E047-B04C-21E2683AF55F}" type="datetimeFigureOut">
              <a:rPr lang="en-US" smtClean="0"/>
              <a:t>02/12/17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D8C13-43B3-1F41-970D-894E83901B89}" type="slidenum">
              <a:rPr lang="en-US" smtClean="0"/>
              <a:t>‹#›</a:t>
            </a:fld>
            <a:endParaRPr lang="en-US"/>
          </a:p>
        </p:txBody>
      </p:sp>
    </p:spTree>
    <p:extLst>
      <p:ext uri="{BB962C8B-B14F-4D97-AF65-F5344CB8AC3E}">
        <p14:creationId xmlns:p14="http://schemas.microsoft.com/office/powerpoint/2010/main" val="411476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5E25F-0FCD-E047-B04C-21E2683AF55F}" type="datetimeFigureOut">
              <a:rPr lang="en-US" smtClean="0"/>
              <a:t>02/12/17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7D8C13-43B3-1F41-970D-894E83901B89}" type="slidenum">
              <a:rPr lang="en-US" smtClean="0"/>
              <a:t>‹#›</a:t>
            </a:fld>
            <a:endParaRPr lang="en-US"/>
          </a:p>
        </p:txBody>
      </p:sp>
    </p:spTree>
    <p:extLst>
      <p:ext uri="{BB962C8B-B14F-4D97-AF65-F5344CB8AC3E}">
        <p14:creationId xmlns:p14="http://schemas.microsoft.com/office/powerpoint/2010/main" val="41572963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5E25F-0FCD-E047-B04C-21E2683AF55F}" type="datetimeFigureOut">
              <a:rPr lang="en-US" smtClean="0"/>
              <a:t>02/12/17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D8C13-43B3-1F41-970D-894E83901B89}" type="slidenum">
              <a:rPr lang="en-US" smtClean="0"/>
              <a:t>‹#›</a:t>
            </a:fld>
            <a:endParaRPr lang="en-US"/>
          </a:p>
        </p:txBody>
      </p:sp>
    </p:spTree>
    <p:extLst>
      <p:ext uri="{BB962C8B-B14F-4D97-AF65-F5344CB8AC3E}">
        <p14:creationId xmlns:p14="http://schemas.microsoft.com/office/powerpoint/2010/main" val="2958438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Different Types of Schools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02672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private schools are religious but so are state schools</a:t>
            </a:r>
          </a:p>
          <a:p>
            <a:r>
              <a:rPr lang="en-US" dirty="0" smtClean="0"/>
              <a:t>Church of England schools</a:t>
            </a:r>
          </a:p>
          <a:p>
            <a:r>
              <a:rPr lang="en-US" dirty="0" smtClean="0"/>
              <a:t>Faith schools</a:t>
            </a:r>
          </a:p>
          <a:p>
            <a:r>
              <a:rPr lang="en-US" dirty="0" smtClean="0"/>
              <a:t>Krishna Avanti in London involves a lacto-vegetarian diet based on compassion for animals and an awareness of the ecological consequences of our diet</a:t>
            </a:r>
          </a:p>
          <a:p>
            <a:endParaRPr lang="en-US" dirty="0"/>
          </a:p>
        </p:txBody>
      </p:sp>
    </p:spTree>
    <p:extLst>
      <p:ext uri="{BB962C8B-B14F-4D97-AF65-F5344CB8AC3E}">
        <p14:creationId xmlns:p14="http://schemas.microsoft.com/office/powerpoint/2010/main" val="15391029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Selective education </a:t>
            </a:r>
          </a:p>
          <a:p>
            <a:r>
              <a:rPr lang="en-US" dirty="0" smtClean="0"/>
              <a:t>Comprehensive system – all pupils in area accepted</a:t>
            </a:r>
          </a:p>
          <a:p>
            <a:r>
              <a:rPr lang="en-US" dirty="0" smtClean="0"/>
              <a:t>Introduced in 1960s replacing tripartite system</a:t>
            </a:r>
          </a:p>
          <a:p>
            <a:r>
              <a:rPr lang="en-US" dirty="0" smtClean="0"/>
              <a:t>Grammar schools (selected at 11, taught classics)</a:t>
            </a:r>
          </a:p>
          <a:p>
            <a:r>
              <a:rPr lang="en-US" dirty="0" smtClean="0"/>
              <a:t>Technical schools</a:t>
            </a:r>
          </a:p>
          <a:p>
            <a:r>
              <a:rPr lang="en-US" dirty="0" smtClean="0"/>
              <a:t>Secondary modern (few opportunities to take exams)</a:t>
            </a:r>
          </a:p>
          <a:p>
            <a:endParaRPr lang="en-US" dirty="0"/>
          </a:p>
        </p:txBody>
      </p:sp>
    </p:spTree>
    <p:extLst>
      <p:ext uri="{BB962C8B-B14F-4D97-AF65-F5344CB8AC3E}">
        <p14:creationId xmlns:p14="http://schemas.microsoft.com/office/powerpoint/2010/main" val="34570327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Tripartite system based on the assumption that children could be classified into different types</a:t>
            </a:r>
          </a:p>
          <a:p>
            <a:r>
              <a:rPr lang="en-US" dirty="0" smtClean="0"/>
              <a:t>Grammar schools mainly middle class and attracted the best teachers</a:t>
            </a:r>
          </a:p>
          <a:p>
            <a:r>
              <a:rPr lang="en-US" dirty="0" smtClean="0"/>
              <a:t>Secondary modern children </a:t>
            </a:r>
            <a:r>
              <a:rPr lang="en-US" dirty="0" err="1" smtClean="0"/>
              <a:t>labelled</a:t>
            </a:r>
            <a:r>
              <a:rPr lang="en-US" dirty="0" smtClean="0"/>
              <a:t> failures at the age of 11</a:t>
            </a:r>
          </a:p>
          <a:p>
            <a:r>
              <a:rPr lang="en-US" dirty="0" smtClean="0"/>
              <a:t>Their life chances were limited at a young age</a:t>
            </a:r>
          </a:p>
          <a:p>
            <a:endParaRPr lang="en-US" dirty="0"/>
          </a:p>
        </p:txBody>
      </p:sp>
    </p:spTree>
    <p:extLst>
      <p:ext uri="{BB962C8B-B14F-4D97-AF65-F5344CB8AC3E}">
        <p14:creationId xmlns:p14="http://schemas.microsoft.com/office/powerpoint/2010/main" val="564816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Comprehensive schools based on the idea that all children should be given the chance to succeed</a:t>
            </a:r>
          </a:p>
          <a:p>
            <a:r>
              <a:rPr lang="en-US" dirty="0" smtClean="0"/>
              <a:t>Recent move away from comprehensive schools towards:</a:t>
            </a:r>
          </a:p>
          <a:p>
            <a:r>
              <a:rPr lang="en-US" dirty="0" smtClean="0"/>
              <a:t>Specialist schools (sports, arts, business, engineering, </a:t>
            </a:r>
            <a:r>
              <a:rPr lang="en-US" dirty="0" err="1" smtClean="0"/>
              <a:t>maths</a:t>
            </a:r>
            <a:r>
              <a:rPr lang="en-US" dirty="0" smtClean="0"/>
              <a:t>, computing, music, etc.)</a:t>
            </a:r>
          </a:p>
          <a:p>
            <a:r>
              <a:rPr lang="en-US" dirty="0" smtClean="0"/>
              <a:t>Academies – businesses and sponsors can start schools to replace schools with poor results</a:t>
            </a:r>
          </a:p>
          <a:p>
            <a:r>
              <a:rPr lang="en-US" dirty="0" smtClean="0"/>
              <a:t>2010 </a:t>
            </a:r>
            <a:r>
              <a:rPr lang="en-US" dirty="0" err="1" smtClean="0"/>
              <a:t>gvt</a:t>
            </a:r>
            <a:r>
              <a:rPr lang="en-US" dirty="0" smtClean="0"/>
              <a:t> encouraged all schools to be Academies</a:t>
            </a:r>
          </a:p>
          <a:p>
            <a:r>
              <a:rPr lang="en-US" dirty="0" smtClean="0"/>
              <a:t>Academies do not have local authority control – can set their own curriculum, salary levels and ethos</a:t>
            </a:r>
          </a:p>
          <a:p>
            <a:r>
              <a:rPr lang="en-US" dirty="0" smtClean="0"/>
              <a:t>Free schools – students, teachers, charities, etc. can set up schools that are directly funded by the government</a:t>
            </a:r>
          </a:p>
          <a:p>
            <a:endParaRPr lang="en-US" dirty="0"/>
          </a:p>
        </p:txBody>
      </p:sp>
    </p:spTree>
    <p:extLst>
      <p:ext uri="{BB962C8B-B14F-4D97-AF65-F5344CB8AC3E}">
        <p14:creationId xmlns:p14="http://schemas.microsoft.com/office/powerpoint/2010/main" val="32132161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t>
            </a:r>
            <a:r>
              <a:rPr lang="en-US" dirty="0" err="1" smtClean="0"/>
              <a:t>favour</a:t>
            </a:r>
            <a:r>
              <a:rPr lang="en-US" dirty="0" smtClean="0"/>
              <a:t> of comps</a:t>
            </a:r>
            <a:endParaRPr lang="en-US" dirty="0"/>
          </a:p>
        </p:txBody>
      </p:sp>
      <p:sp>
        <p:nvSpPr>
          <p:cNvPr id="3" name="Content Placeholder 2"/>
          <p:cNvSpPr>
            <a:spLocks noGrp="1"/>
          </p:cNvSpPr>
          <p:nvPr>
            <p:ph idx="1"/>
          </p:nvPr>
        </p:nvSpPr>
        <p:spPr/>
        <p:txBody>
          <a:bodyPr>
            <a:normAutofit lnSpcReduction="10000"/>
          </a:bodyPr>
          <a:lstStyle/>
          <a:p>
            <a:r>
              <a:rPr lang="en-US" dirty="0" smtClean="0"/>
              <a:t>Allow equal opportunity – equal chance of succeeding</a:t>
            </a:r>
          </a:p>
          <a:p>
            <a:r>
              <a:rPr lang="en-US" dirty="0" smtClean="0"/>
              <a:t>Strong community spirit, bring together children regardless of class, ethnic group or ability</a:t>
            </a:r>
          </a:p>
          <a:p>
            <a:r>
              <a:rPr lang="en-US" dirty="0" smtClean="0"/>
              <a:t>Children no longer </a:t>
            </a:r>
            <a:r>
              <a:rPr lang="en-US" dirty="0" err="1" smtClean="0"/>
              <a:t>labelled</a:t>
            </a:r>
            <a:r>
              <a:rPr lang="en-US" dirty="0" smtClean="0"/>
              <a:t> as failures at </a:t>
            </a:r>
            <a:r>
              <a:rPr lang="en-US" dirty="0" err="1" smtClean="0"/>
              <a:t>qq</a:t>
            </a:r>
            <a:endParaRPr lang="en-US" dirty="0" smtClean="0"/>
          </a:p>
          <a:p>
            <a:r>
              <a:rPr lang="en-US" dirty="0" smtClean="0"/>
              <a:t>Fewer leave without qualifications</a:t>
            </a:r>
          </a:p>
          <a:p>
            <a:r>
              <a:rPr lang="en-US" dirty="0" smtClean="0"/>
              <a:t>Benefits working class pupils (least likely to get into grammar schools)</a:t>
            </a:r>
          </a:p>
          <a:p>
            <a:endParaRPr lang="en-US" dirty="0"/>
          </a:p>
        </p:txBody>
      </p:sp>
    </p:spTree>
    <p:extLst>
      <p:ext uri="{BB962C8B-B14F-4D97-AF65-F5344CB8AC3E}">
        <p14:creationId xmlns:p14="http://schemas.microsoft.com/office/powerpoint/2010/main" val="38491533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Against comps</a:t>
            </a:r>
            <a:endParaRPr lang="en-US" dirty="0"/>
          </a:p>
        </p:txBody>
      </p:sp>
      <p:sp>
        <p:nvSpPr>
          <p:cNvPr id="3" name="Content Placeholder 2"/>
          <p:cNvSpPr>
            <a:spLocks noGrp="1"/>
          </p:cNvSpPr>
          <p:nvPr>
            <p:ph idx="1"/>
          </p:nvPr>
        </p:nvSpPr>
        <p:spPr/>
        <p:txBody>
          <a:bodyPr/>
          <a:lstStyle/>
          <a:p>
            <a:r>
              <a:rPr lang="en-US" dirty="0" smtClean="0"/>
              <a:t>Bring down standards – brighter students have to work at same speed as less able</a:t>
            </a:r>
          </a:p>
          <a:p>
            <a:r>
              <a:rPr lang="en-US" dirty="0" smtClean="0"/>
              <a:t>Comps not that diverse– depends on the catchment area</a:t>
            </a:r>
          </a:p>
          <a:p>
            <a:r>
              <a:rPr lang="en-US" dirty="0" smtClean="0"/>
              <a:t>Large, impersonal and full of discipline problems</a:t>
            </a:r>
          </a:p>
          <a:p>
            <a:r>
              <a:rPr lang="en-US" dirty="0" smtClean="0"/>
              <a:t>Not always comprehensive– streaming and setting according to ability</a:t>
            </a:r>
          </a:p>
          <a:p>
            <a:endParaRPr lang="en-US" dirty="0"/>
          </a:p>
        </p:txBody>
      </p:sp>
    </p:spTree>
    <p:extLst>
      <p:ext uri="{BB962C8B-B14F-4D97-AF65-F5344CB8AC3E}">
        <p14:creationId xmlns:p14="http://schemas.microsoft.com/office/powerpoint/2010/main" val="18434854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Schools are now in competition with each other</a:t>
            </a:r>
          </a:p>
          <a:p>
            <a:r>
              <a:rPr lang="en-US" dirty="0" smtClean="0"/>
              <a:t>Schools have websites, prospectuses and open days to persuade parents</a:t>
            </a:r>
          </a:p>
          <a:p>
            <a:r>
              <a:rPr lang="en-US" dirty="0" smtClean="0"/>
              <a:t>League tables, results, school inspection reports for parents to compare</a:t>
            </a:r>
          </a:p>
          <a:p>
            <a:r>
              <a:rPr lang="en-US" dirty="0" smtClean="0"/>
              <a:t>Schools select most able students to get good results</a:t>
            </a:r>
          </a:p>
          <a:p>
            <a:r>
              <a:rPr lang="en-US" dirty="0" smtClean="0"/>
              <a:t>Exclude less able students since they need extra resources</a:t>
            </a:r>
          </a:p>
          <a:p>
            <a:endParaRPr lang="en-US" dirty="0"/>
          </a:p>
        </p:txBody>
      </p:sp>
    </p:spTree>
    <p:extLst>
      <p:ext uri="{BB962C8B-B14F-4D97-AF65-F5344CB8AC3E}">
        <p14:creationId xmlns:p14="http://schemas.microsoft.com/office/powerpoint/2010/main" val="1941117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Supporters of competition argue that it:</a:t>
            </a:r>
          </a:p>
          <a:p>
            <a:r>
              <a:rPr lang="en-US" dirty="0" smtClean="0"/>
              <a:t>Forces schools to improve and raise results and gives parents choice</a:t>
            </a:r>
          </a:p>
          <a:p>
            <a:r>
              <a:rPr lang="en-US" dirty="0" smtClean="0"/>
              <a:t>Opponents believe that not all parents can choose</a:t>
            </a:r>
          </a:p>
          <a:p>
            <a:r>
              <a:rPr lang="en-US" dirty="0" smtClean="0"/>
              <a:t>Those with economic and cultural capital can choose </a:t>
            </a:r>
          </a:p>
          <a:p>
            <a:r>
              <a:rPr lang="en-US" dirty="0" smtClean="0"/>
              <a:t>Can afford transport or move to another catchment area</a:t>
            </a:r>
          </a:p>
          <a:p>
            <a:r>
              <a:rPr lang="en-US" dirty="0" smtClean="0"/>
              <a:t>Some schools succeed others can’t attract good students and fall into a downward spiral</a:t>
            </a:r>
            <a:endParaRPr lang="en-US" dirty="0"/>
          </a:p>
        </p:txBody>
      </p:sp>
    </p:spTree>
    <p:extLst>
      <p:ext uri="{BB962C8B-B14F-4D97-AF65-F5344CB8AC3E}">
        <p14:creationId xmlns:p14="http://schemas.microsoft.com/office/powerpoint/2010/main" val="659333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Summerhill</a:t>
            </a:r>
            <a:r>
              <a:rPr lang="en-US" dirty="0" smtClean="0"/>
              <a:t> school</a:t>
            </a:r>
            <a:endParaRPr lang="en-US" dirty="0"/>
          </a:p>
        </p:txBody>
      </p:sp>
      <p:sp>
        <p:nvSpPr>
          <p:cNvPr id="3" name="Content Placeholder 2"/>
          <p:cNvSpPr>
            <a:spLocks noGrp="1"/>
          </p:cNvSpPr>
          <p:nvPr>
            <p:ph idx="1"/>
          </p:nvPr>
        </p:nvSpPr>
        <p:spPr/>
        <p:txBody>
          <a:bodyPr/>
          <a:lstStyle/>
          <a:p>
            <a:r>
              <a:rPr lang="en-US" dirty="0" smtClean="0"/>
              <a:t>Believed that normal schools failed to turn out people who were free and happy</a:t>
            </a:r>
          </a:p>
          <a:p>
            <a:r>
              <a:rPr lang="en-US" dirty="0" smtClean="0"/>
              <a:t>Run democratically: each member of staff and pupil have a vote in school meetings</a:t>
            </a:r>
          </a:p>
          <a:p>
            <a:r>
              <a:rPr lang="en-US" dirty="0" smtClean="0"/>
              <a:t>Pupils attend the class they want to and the level they want to study at</a:t>
            </a:r>
          </a:p>
          <a:p>
            <a:r>
              <a:rPr lang="en-US" dirty="0" smtClean="0"/>
              <a:t>Faced criticisms from OFSTED in 2000</a:t>
            </a:r>
            <a:endParaRPr lang="en-US" dirty="0"/>
          </a:p>
        </p:txBody>
      </p:sp>
    </p:spTree>
    <p:extLst>
      <p:ext uri="{BB962C8B-B14F-4D97-AF65-F5344CB8AC3E}">
        <p14:creationId xmlns:p14="http://schemas.microsoft.com/office/powerpoint/2010/main" val="723737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factors help to explain differences in educational achievement?</a:t>
            </a:r>
            <a:endParaRPr lang="en-US" dirty="0"/>
          </a:p>
        </p:txBody>
      </p:sp>
      <p:sp>
        <p:nvSpPr>
          <p:cNvPr id="3" name="Content Placeholder 2"/>
          <p:cNvSpPr>
            <a:spLocks noGrp="1"/>
          </p:cNvSpPr>
          <p:nvPr>
            <p:ph idx="1"/>
          </p:nvPr>
        </p:nvSpPr>
        <p:spPr/>
        <p:txBody>
          <a:bodyPr/>
          <a:lstStyle/>
          <a:p>
            <a:r>
              <a:rPr lang="en-US" dirty="0" smtClean="0"/>
              <a:t>Patterns of educational inequality: different groups are treated differently or have different levels of educational achievement</a:t>
            </a:r>
          </a:p>
          <a:p>
            <a:r>
              <a:rPr lang="en-US" dirty="0" smtClean="0"/>
              <a:t>Gender, class, ethnicity</a:t>
            </a:r>
          </a:p>
          <a:p>
            <a:endParaRPr lang="en-US" dirty="0" smtClean="0"/>
          </a:p>
          <a:p>
            <a:endParaRPr lang="en-US" dirty="0"/>
          </a:p>
        </p:txBody>
      </p:sp>
    </p:spTree>
    <p:extLst>
      <p:ext uri="{BB962C8B-B14F-4D97-AF65-F5344CB8AC3E}">
        <p14:creationId xmlns:p14="http://schemas.microsoft.com/office/powerpoint/2010/main" val="27883461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State</a:t>
            </a:r>
          </a:p>
          <a:p>
            <a:r>
              <a:rPr lang="en-US" dirty="0" smtClean="0"/>
              <a:t>Private</a:t>
            </a:r>
          </a:p>
          <a:p>
            <a:r>
              <a:rPr lang="en-US" dirty="0" smtClean="0"/>
              <a:t>Single-sex</a:t>
            </a:r>
          </a:p>
          <a:p>
            <a:r>
              <a:rPr lang="en-US" dirty="0" smtClean="0"/>
              <a:t>Faith</a:t>
            </a:r>
          </a:p>
          <a:p>
            <a:endParaRPr lang="en-US" dirty="0"/>
          </a:p>
        </p:txBody>
      </p:sp>
    </p:spTree>
    <p:extLst>
      <p:ext uri="{BB962C8B-B14F-4D97-AF65-F5344CB8AC3E}">
        <p14:creationId xmlns:p14="http://schemas.microsoft.com/office/powerpoint/2010/main" val="4896306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past most schooling for boys (still true in some developing countries)</a:t>
            </a:r>
          </a:p>
          <a:p>
            <a:r>
              <a:rPr lang="en-US" dirty="0" smtClean="0"/>
              <a:t>Boy = career Girl = married with children</a:t>
            </a:r>
          </a:p>
          <a:p>
            <a:r>
              <a:rPr lang="en-US" dirty="0" smtClean="0"/>
              <a:t>UN committed to education for girls</a:t>
            </a:r>
          </a:p>
          <a:p>
            <a:r>
              <a:rPr lang="en-US" dirty="0" smtClean="0"/>
              <a:t>Millennium Development Goal primary education for all</a:t>
            </a:r>
          </a:p>
          <a:p>
            <a:r>
              <a:rPr lang="en-US" dirty="0" smtClean="0"/>
              <a:t>Proven that educating girls has positive outcomes in improving the living standards, health and nutrition of families (also have fewer children)</a:t>
            </a:r>
          </a:p>
          <a:p>
            <a:endParaRPr lang="en-US" dirty="0"/>
          </a:p>
        </p:txBody>
      </p:sp>
    </p:spTree>
    <p:extLst>
      <p:ext uri="{BB962C8B-B14F-4D97-AF65-F5344CB8AC3E}">
        <p14:creationId xmlns:p14="http://schemas.microsoft.com/office/powerpoint/2010/main" val="17312778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In the past girls and boys followed different curriculum:</a:t>
            </a:r>
          </a:p>
          <a:p>
            <a:r>
              <a:rPr lang="en-US" dirty="0" smtClean="0"/>
              <a:t>Girls= domestic science and textiles</a:t>
            </a:r>
          </a:p>
          <a:p>
            <a:r>
              <a:rPr lang="en-US" dirty="0" smtClean="0"/>
              <a:t>Boys = woodwork and metal work</a:t>
            </a:r>
          </a:p>
          <a:p>
            <a:r>
              <a:rPr lang="en-US" dirty="0" smtClean="0"/>
              <a:t>Girls tended to stop science earlier</a:t>
            </a:r>
          </a:p>
          <a:p>
            <a:r>
              <a:rPr lang="en-US" dirty="0" smtClean="0"/>
              <a:t>Girls often make different choices (arts </a:t>
            </a:r>
            <a:r>
              <a:rPr lang="en-US" dirty="0" err="1" smtClean="0"/>
              <a:t>vs</a:t>
            </a:r>
            <a:r>
              <a:rPr lang="en-US" dirty="0" smtClean="0"/>
              <a:t> technology)</a:t>
            </a:r>
          </a:p>
          <a:p>
            <a:r>
              <a:rPr lang="en-US" dirty="0" smtClean="0"/>
              <a:t>Differences come for </a:t>
            </a:r>
            <a:r>
              <a:rPr lang="en-US" dirty="0" err="1" smtClean="0"/>
              <a:t>socialisation</a:t>
            </a:r>
            <a:r>
              <a:rPr lang="en-US" dirty="0" smtClean="0"/>
              <a:t> (different toys, </a:t>
            </a:r>
            <a:r>
              <a:rPr lang="en-US" dirty="0" err="1" smtClean="0"/>
              <a:t>etc</a:t>
            </a:r>
            <a:r>
              <a:rPr lang="en-US" dirty="0" smtClean="0"/>
              <a:t>)</a:t>
            </a:r>
          </a:p>
          <a:p>
            <a:r>
              <a:rPr lang="en-US" dirty="0" smtClean="0"/>
              <a:t>Textbooks often show science teachers as men</a:t>
            </a:r>
          </a:p>
          <a:p>
            <a:r>
              <a:rPr lang="en-US" dirty="0" smtClean="0"/>
              <a:t>2/3 of pupils taking sociology in UK = girls</a:t>
            </a:r>
          </a:p>
          <a:p>
            <a:r>
              <a:rPr lang="en-US" dirty="0" smtClean="0"/>
              <a:t>Girls do better than boys in every subject at GCSE (64% got 5 passes C or above </a:t>
            </a:r>
            <a:r>
              <a:rPr lang="en-US" dirty="0" err="1" smtClean="0"/>
              <a:t>vs</a:t>
            </a:r>
            <a:r>
              <a:rPr lang="en-US" dirty="0" smtClean="0"/>
              <a:t> 54% of boys)</a:t>
            </a:r>
          </a:p>
          <a:p>
            <a:endParaRPr lang="en-US" dirty="0"/>
          </a:p>
        </p:txBody>
      </p:sp>
    </p:spTree>
    <p:extLst>
      <p:ext uri="{BB962C8B-B14F-4D97-AF65-F5344CB8AC3E}">
        <p14:creationId xmlns:p14="http://schemas.microsoft.com/office/powerpoint/2010/main" val="26981170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girls NOW do better than boys at GCSE?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Attitude and motivation increased</a:t>
            </a:r>
          </a:p>
          <a:p>
            <a:r>
              <a:rPr lang="en-US" dirty="0" smtClean="0"/>
              <a:t>Girls now have female role models (not just housewives and mothers)</a:t>
            </a:r>
          </a:p>
          <a:p>
            <a:r>
              <a:rPr lang="en-US" dirty="0" smtClean="0"/>
              <a:t>Schools give more advice and encourage career</a:t>
            </a:r>
          </a:p>
          <a:p>
            <a:r>
              <a:rPr lang="en-US" dirty="0" smtClean="0"/>
              <a:t>Positive discrimination – girls have priority over lab equipment</a:t>
            </a:r>
          </a:p>
          <a:p>
            <a:r>
              <a:rPr lang="en-US" dirty="0" smtClean="0"/>
              <a:t>More motivation and better able to concentrate – are better </a:t>
            </a:r>
            <a:r>
              <a:rPr lang="en-US" dirty="0" err="1" smtClean="0"/>
              <a:t>organised</a:t>
            </a:r>
            <a:r>
              <a:rPr lang="en-US" dirty="0" smtClean="0"/>
              <a:t>, better at coursework and continuous assessment</a:t>
            </a:r>
          </a:p>
          <a:p>
            <a:r>
              <a:rPr lang="en-US" dirty="0" smtClean="0"/>
              <a:t>Girls mature earlier than boys – </a:t>
            </a:r>
            <a:r>
              <a:rPr lang="en-US" dirty="0" err="1" smtClean="0"/>
              <a:t>recognise</a:t>
            </a:r>
            <a:r>
              <a:rPr lang="en-US" dirty="0" smtClean="0"/>
              <a:t> importance of studying hard</a:t>
            </a:r>
            <a:endParaRPr lang="en-US" dirty="0"/>
          </a:p>
        </p:txBody>
      </p:sp>
    </p:spTree>
    <p:extLst>
      <p:ext uri="{BB962C8B-B14F-4D97-AF65-F5344CB8AC3E}">
        <p14:creationId xmlns:p14="http://schemas.microsoft.com/office/powerpoint/2010/main" val="580907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boys underachieve compared to girls?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Poor </a:t>
            </a:r>
            <a:r>
              <a:rPr lang="en-US" dirty="0" err="1" smtClean="0"/>
              <a:t>behaviour</a:t>
            </a:r>
            <a:r>
              <a:rPr lang="en-US" dirty="0" smtClean="0"/>
              <a:t> expected</a:t>
            </a:r>
          </a:p>
          <a:p>
            <a:r>
              <a:rPr lang="en-US" dirty="0" smtClean="0"/>
              <a:t>Sent out of class and punished more</a:t>
            </a:r>
          </a:p>
          <a:p>
            <a:r>
              <a:rPr lang="en-US" dirty="0" smtClean="0"/>
              <a:t>Confident – overestimate their ability. Believe they can do well without working hard</a:t>
            </a:r>
          </a:p>
          <a:p>
            <a:r>
              <a:rPr lang="en-US" dirty="0" smtClean="0"/>
              <a:t>Laddish </a:t>
            </a:r>
            <a:r>
              <a:rPr lang="en-US" dirty="0" err="1" smtClean="0"/>
              <a:t>behaviour</a:t>
            </a:r>
            <a:r>
              <a:rPr lang="en-US" dirty="0" smtClean="0"/>
              <a:t> – affected by anti-learning subculture: may think they’ll lose status in the eyes of their peers if they work hard or do well</a:t>
            </a:r>
          </a:p>
          <a:p>
            <a:r>
              <a:rPr lang="en-US" dirty="0" smtClean="0"/>
              <a:t>Gain status by being exuberant and boisterous</a:t>
            </a:r>
          </a:p>
          <a:p>
            <a:r>
              <a:rPr lang="en-US" dirty="0" smtClean="0"/>
              <a:t>Fewer traditional jobs (engineering/mining) – boys unmotivated. Also have unrealistic ambitions that don’t require school – footballer</a:t>
            </a:r>
          </a:p>
          <a:p>
            <a:endParaRPr lang="en-US" dirty="0"/>
          </a:p>
        </p:txBody>
      </p:sp>
    </p:spTree>
    <p:extLst>
      <p:ext uri="{BB962C8B-B14F-4D97-AF65-F5344CB8AC3E}">
        <p14:creationId xmlns:p14="http://schemas.microsoft.com/office/powerpoint/2010/main" val="13670964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Ethnic groups do well in many countries but minority groups do less well</a:t>
            </a:r>
          </a:p>
          <a:p>
            <a:r>
              <a:rPr lang="en-US" dirty="0" smtClean="0"/>
              <a:t>USA there is concern about African-American students</a:t>
            </a:r>
          </a:p>
          <a:p>
            <a:r>
              <a:rPr lang="en-US" dirty="0" smtClean="0"/>
              <a:t>UK Pakistani and Bangladeshi and Afro-Caribbean</a:t>
            </a:r>
          </a:p>
          <a:p>
            <a:r>
              <a:rPr lang="en-US" dirty="0" smtClean="0"/>
              <a:t>Chinese and Indians perform well above the national average</a:t>
            </a:r>
          </a:p>
          <a:p>
            <a:r>
              <a:rPr lang="en-US" dirty="0" smtClean="0"/>
              <a:t>Lowest achievers are Roma Gypsy and Travellers of Irish Heritage</a:t>
            </a:r>
          </a:p>
          <a:p>
            <a:endParaRPr lang="en-US" dirty="0" smtClean="0"/>
          </a:p>
          <a:p>
            <a:endParaRPr lang="en-US" dirty="0"/>
          </a:p>
        </p:txBody>
      </p:sp>
    </p:spTree>
    <p:extLst>
      <p:ext uri="{BB962C8B-B14F-4D97-AF65-F5344CB8AC3E}">
        <p14:creationId xmlns:p14="http://schemas.microsoft.com/office/powerpoint/2010/main" val="1353076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some ethnic groups do less well than others?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Ethnicity is linked to class and gender</a:t>
            </a:r>
          </a:p>
          <a:p>
            <a:r>
              <a:rPr lang="en-US" dirty="0" smtClean="0"/>
              <a:t>African-Caribbean are from working class backgrounds</a:t>
            </a:r>
          </a:p>
          <a:p>
            <a:r>
              <a:rPr lang="en-US" dirty="0" smtClean="0"/>
              <a:t>When they arrived from colonies they did manual or transport jobs</a:t>
            </a:r>
          </a:p>
          <a:p>
            <a:r>
              <a:rPr lang="en-US" dirty="0" smtClean="0"/>
              <a:t>Immigrants from Pakistani and Bangladeshi heritage were from rural or poor backgrounds</a:t>
            </a:r>
          </a:p>
          <a:p>
            <a:r>
              <a:rPr lang="en-US" dirty="0" smtClean="0"/>
              <a:t>Indians and East African Asians were professionals</a:t>
            </a:r>
          </a:p>
          <a:p>
            <a:r>
              <a:rPr lang="en-US" dirty="0" smtClean="0"/>
              <a:t>Girls from Asian backgrounds are </a:t>
            </a:r>
            <a:r>
              <a:rPr lang="en-US" dirty="0" err="1" smtClean="0"/>
              <a:t>socialised</a:t>
            </a:r>
            <a:r>
              <a:rPr lang="en-US" dirty="0" smtClean="0"/>
              <a:t> into traditional female roles and don’t have an incentive to achieve qualifications</a:t>
            </a:r>
          </a:p>
          <a:p>
            <a:r>
              <a:rPr lang="en-US" dirty="0" smtClean="0"/>
              <a:t>Also</a:t>
            </a:r>
            <a:r>
              <a:rPr lang="is-IS" dirty="0" smtClean="0"/>
              <a:t>… discrimination, failure to eliminate racism</a:t>
            </a:r>
          </a:p>
          <a:p>
            <a:r>
              <a:rPr lang="en-US" dirty="0" smtClean="0"/>
              <a:t>M</a:t>
            </a:r>
            <a:r>
              <a:rPr lang="is-IS" dirty="0" smtClean="0"/>
              <a:t>inorities may rebel against school in protest</a:t>
            </a:r>
          </a:p>
          <a:p>
            <a:endParaRPr lang="en-US" dirty="0"/>
          </a:p>
        </p:txBody>
      </p:sp>
    </p:spTree>
    <p:extLst>
      <p:ext uri="{BB962C8B-B14F-4D97-AF65-F5344CB8AC3E}">
        <p14:creationId xmlns:p14="http://schemas.microsoft.com/office/powerpoint/2010/main" val="35257358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Racism in school</a:t>
            </a:r>
            <a:endParaRPr lang="en-US" dirty="0"/>
          </a:p>
        </p:txBody>
      </p:sp>
      <p:sp>
        <p:nvSpPr>
          <p:cNvPr id="3" name="Content Placeholder 2"/>
          <p:cNvSpPr>
            <a:spLocks noGrp="1"/>
          </p:cNvSpPr>
          <p:nvPr>
            <p:ph idx="1"/>
          </p:nvPr>
        </p:nvSpPr>
        <p:spPr/>
        <p:txBody>
          <a:bodyPr/>
          <a:lstStyle/>
          <a:p>
            <a:r>
              <a:rPr lang="en-US" dirty="0" smtClean="0"/>
              <a:t>Streaming – minorities put in lower sets based on assumptions about race rather than ability</a:t>
            </a:r>
          </a:p>
          <a:p>
            <a:r>
              <a:rPr lang="en-US" dirty="0" smtClean="0"/>
              <a:t>Teachers assume that pupils may be troublemakers</a:t>
            </a:r>
          </a:p>
          <a:p>
            <a:r>
              <a:rPr lang="en-US" dirty="0" smtClean="0"/>
              <a:t>What is taught may be </a:t>
            </a:r>
            <a:r>
              <a:rPr lang="en-US" b="1" dirty="0" smtClean="0"/>
              <a:t>ethnocentric</a:t>
            </a:r>
            <a:r>
              <a:rPr lang="en-US" dirty="0" smtClean="0"/>
              <a:t> – focus on </a:t>
            </a:r>
            <a:r>
              <a:rPr lang="en-US" dirty="0" err="1" smtClean="0"/>
              <a:t>Uk</a:t>
            </a:r>
            <a:r>
              <a:rPr lang="en-US" dirty="0" smtClean="0"/>
              <a:t> implicitly sending the message that their culture is less valuable (History especially)</a:t>
            </a:r>
          </a:p>
          <a:p>
            <a:endParaRPr lang="en-US" dirty="0"/>
          </a:p>
        </p:txBody>
      </p:sp>
    </p:spTree>
    <p:extLst>
      <p:ext uri="{BB962C8B-B14F-4D97-AF65-F5344CB8AC3E}">
        <p14:creationId xmlns:p14="http://schemas.microsoft.com/office/powerpoint/2010/main" val="1504746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Cultural differences – values at home may clash with values at school which might prevent progress: dress, way of speaking, popular culture, etc.</a:t>
            </a:r>
          </a:p>
          <a:p>
            <a:r>
              <a:rPr lang="en-US" dirty="0" smtClean="0"/>
              <a:t>Genetic difference – difference in ability: this has been discredited</a:t>
            </a:r>
          </a:p>
          <a:p>
            <a:endParaRPr lang="en-US" dirty="0"/>
          </a:p>
        </p:txBody>
      </p:sp>
    </p:spTree>
    <p:extLst>
      <p:ext uri="{BB962C8B-B14F-4D97-AF65-F5344CB8AC3E}">
        <p14:creationId xmlns:p14="http://schemas.microsoft.com/office/powerpoint/2010/main" val="73562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Social Class</a:t>
            </a:r>
          </a:p>
          <a:p>
            <a:r>
              <a:rPr lang="en-US" dirty="0" smtClean="0"/>
              <a:t>Social stratification is a major influence on educational achievement</a:t>
            </a:r>
          </a:p>
          <a:p>
            <a:r>
              <a:rPr lang="en-US" dirty="0" smtClean="0"/>
              <a:t>Until 20</a:t>
            </a:r>
            <a:r>
              <a:rPr lang="en-US" baseline="30000" dirty="0" smtClean="0"/>
              <a:t>th</a:t>
            </a:r>
            <a:r>
              <a:rPr lang="en-US" dirty="0" smtClean="0"/>
              <a:t> Century only minority of lower class children went to school</a:t>
            </a:r>
          </a:p>
          <a:p>
            <a:r>
              <a:rPr lang="en-US" dirty="0" smtClean="0"/>
              <a:t>Education based on class: private schools for wealthy, grammar schools for middle class, secondary modern and technical schools for working class</a:t>
            </a:r>
          </a:p>
          <a:p>
            <a:endParaRPr lang="en-US" dirty="0"/>
          </a:p>
        </p:txBody>
      </p:sp>
    </p:spTree>
    <p:extLst>
      <p:ext uri="{BB962C8B-B14F-4D97-AF65-F5344CB8AC3E}">
        <p14:creationId xmlns:p14="http://schemas.microsoft.com/office/powerpoint/2010/main" val="42256493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Comprehensive schools attempted to remove this but the continued existence of private schools made this difficult</a:t>
            </a:r>
          </a:p>
          <a:p>
            <a:r>
              <a:rPr lang="en-US" dirty="0" smtClean="0"/>
              <a:t>Of the 44% of pupils eligible for free school meals 36% got 5 grade Cs or above in 2012 compared to 63% of other students</a:t>
            </a:r>
          </a:p>
          <a:p>
            <a:r>
              <a:rPr lang="en-US" dirty="0" smtClean="0"/>
              <a:t>Therefore class is a bigger factor in influencing educational achievement than gender or ethnicity</a:t>
            </a:r>
          </a:p>
          <a:p>
            <a:endParaRPr lang="en-US" dirty="0"/>
          </a:p>
        </p:txBody>
      </p:sp>
    </p:spTree>
    <p:extLst>
      <p:ext uri="{BB962C8B-B14F-4D97-AF65-F5344CB8AC3E}">
        <p14:creationId xmlns:p14="http://schemas.microsoft.com/office/powerpoint/2010/main" val="19398087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Primary (elementary) 5-11</a:t>
            </a:r>
          </a:p>
          <a:p>
            <a:r>
              <a:rPr lang="en-US" dirty="0" smtClean="0"/>
              <a:t>Three </a:t>
            </a:r>
            <a:r>
              <a:rPr lang="en-US" dirty="0" err="1" smtClean="0"/>
              <a:t>Rs</a:t>
            </a:r>
            <a:endParaRPr lang="en-US" dirty="0" smtClean="0"/>
          </a:p>
          <a:p>
            <a:r>
              <a:rPr lang="en-US" dirty="0" smtClean="0"/>
              <a:t>One class teacher</a:t>
            </a:r>
          </a:p>
          <a:p>
            <a:r>
              <a:rPr lang="en-US" dirty="0" smtClean="0"/>
              <a:t>Pre-school, pre-primary, nursery, kindergarten (cognitive, social and emotional)</a:t>
            </a:r>
          </a:p>
          <a:p>
            <a:endParaRPr lang="en-US" dirty="0" smtClean="0"/>
          </a:p>
          <a:p>
            <a:endParaRPr lang="en-US" dirty="0"/>
          </a:p>
        </p:txBody>
      </p:sp>
    </p:spTree>
    <p:extLst>
      <p:ext uri="{BB962C8B-B14F-4D97-AF65-F5344CB8AC3E}">
        <p14:creationId xmlns:p14="http://schemas.microsoft.com/office/powerpoint/2010/main" val="14825488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Attempts by governments to address this problem</a:t>
            </a:r>
          </a:p>
          <a:p>
            <a:r>
              <a:rPr lang="en-US" dirty="0" smtClean="0"/>
              <a:t>Compensatory education – extra support</a:t>
            </a:r>
          </a:p>
          <a:p>
            <a:r>
              <a:rPr lang="en-US" dirty="0" err="1" smtClean="0"/>
              <a:t>Eg</a:t>
            </a:r>
            <a:r>
              <a:rPr lang="en-US" dirty="0" smtClean="0"/>
              <a:t>. Education Action Zones – schools in working class areas given extra funding</a:t>
            </a:r>
          </a:p>
          <a:p>
            <a:endParaRPr lang="en-US" dirty="0"/>
          </a:p>
        </p:txBody>
      </p:sp>
    </p:spTree>
    <p:extLst>
      <p:ext uri="{BB962C8B-B14F-4D97-AF65-F5344CB8AC3E}">
        <p14:creationId xmlns:p14="http://schemas.microsoft.com/office/powerpoint/2010/main" val="1034431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class pupils underachieve for the following reasons</a:t>
            </a:r>
            <a:endParaRPr lang="en-US" dirty="0"/>
          </a:p>
        </p:txBody>
      </p:sp>
      <p:sp>
        <p:nvSpPr>
          <p:cNvPr id="3" name="Content Placeholder 2"/>
          <p:cNvSpPr>
            <a:spLocks noGrp="1"/>
          </p:cNvSpPr>
          <p:nvPr>
            <p:ph idx="1"/>
          </p:nvPr>
        </p:nvSpPr>
        <p:spPr/>
        <p:txBody>
          <a:bodyPr>
            <a:normAutofit/>
          </a:bodyPr>
          <a:lstStyle/>
          <a:p>
            <a:r>
              <a:rPr lang="en-US" dirty="0" err="1" smtClean="0"/>
              <a:t>Labelling</a:t>
            </a:r>
            <a:r>
              <a:rPr lang="en-US" dirty="0" smtClean="0"/>
              <a:t>, setting and streaming</a:t>
            </a:r>
          </a:p>
          <a:p>
            <a:r>
              <a:rPr lang="en-US" dirty="0" smtClean="0"/>
              <a:t>Inherited intelligence</a:t>
            </a:r>
          </a:p>
          <a:p>
            <a:r>
              <a:rPr lang="en-US" dirty="0" smtClean="0"/>
              <a:t>Home background; material or cultural deprivation</a:t>
            </a:r>
          </a:p>
          <a:p>
            <a:r>
              <a:rPr lang="en-US" dirty="0" smtClean="0"/>
              <a:t>Low self-esteem and low expectations</a:t>
            </a:r>
          </a:p>
          <a:p>
            <a:r>
              <a:rPr lang="en-US" dirty="0" smtClean="0"/>
              <a:t>Language differences</a:t>
            </a:r>
          </a:p>
          <a:p>
            <a:r>
              <a:rPr lang="en-US" dirty="0" smtClean="0"/>
              <a:t>Cultural capital</a:t>
            </a:r>
          </a:p>
          <a:p>
            <a:endParaRPr lang="en-US" dirty="0"/>
          </a:p>
        </p:txBody>
      </p:sp>
    </p:spTree>
    <p:extLst>
      <p:ext uri="{BB962C8B-B14F-4D97-AF65-F5344CB8AC3E}">
        <p14:creationId xmlns:p14="http://schemas.microsoft.com/office/powerpoint/2010/main" val="3835256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Material, cultural and linguistic influences on educational achievement</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Material influences</a:t>
            </a:r>
          </a:p>
          <a:p>
            <a:pPr marL="0" indent="0">
              <a:buNone/>
            </a:pPr>
            <a:r>
              <a:rPr lang="en-US" b="1" dirty="0" smtClean="0"/>
              <a:t>Home Factors</a:t>
            </a:r>
          </a:p>
          <a:p>
            <a:r>
              <a:rPr lang="en-US" dirty="0" smtClean="0"/>
              <a:t>not having a quiet place to work</a:t>
            </a:r>
          </a:p>
          <a:p>
            <a:r>
              <a:rPr lang="en-US" dirty="0" smtClean="0"/>
              <a:t>Inadequate diet</a:t>
            </a:r>
          </a:p>
          <a:p>
            <a:r>
              <a:rPr lang="en-US" dirty="0" smtClean="0"/>
              <a:t>Unable to afford extras</a:t>
            </a:r>
          </a:p>
          <a:p>
            <a:r>
              <a:rPr lang="en-US" dirty="0" smtClean="0"/>
              <a:t>Few resources at home</a:t>
            </a:r>
          </a:p>
          <a:p>
            <a:r>
              <a:rPr lang="en-US" dirty="0" smtClean="0"/>
              <a:t>Part time jobs</a:t>
            </a:r>
          </a:p>
          <a:p>
            <a:endParaRPr lang="en-US" dirty="0"/>
          </a:p>
        </p:txBody>
      </p:sp>
    </p:spTree>
    <p:extLst>
      <p:ext uri="{BB962C8B-B14F-4D97-AF65-F5344CB8AC3E}">
        <p14:creationId xmlns:p14="http://schemas.microsoft.com/office/powerpoint/2010/main" val="2148938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2. Cultural Influences</a:t>
            </a:r>
          </a:p>
          <a:p>
            <a:pPr marL="0" indent="0">
              <a:buNone/>
            </a:pPr>
            <a:r>
              <a:rPr lang="en-US" b="1" dirty="0" smtClean="0"/>
              <a:t>Working class culture</a:t>
            </a:r>
          </a:p>
          <a:p>
            <a:r>
              <a:rPr lang="en-US" dirty="0" smtClean="0"/>
              <a:t>Fatalistic</a:t>
            </a:r>
          </a:p>
          <a:p>
            <a:r>
              <a:rPr lang="en-US" dirty="0" smtClean="0"/>
              <a:t>Immediate gratification</a:t>
            </a:r>
          </a:p>
          <a:p>
            <a:r>
              <a:rPr lang="en-US" dirty="0" smtClean="0"/>
              <a:t>Boys liking thrills and excitement and getting into trouble</a:t>
            </a:r>
          </a:p>
          <a:p>
            <a:r>
              <a:rPr lang="en-US" dirty="0" smtClean="0"/>
              <a:t>Parents who don’t value education</a:t>
            </a:r>
          </a:p>
          <a:p>
            <a:r>
              <a:rPr lang="en-US" dirty="0" smtClean="0"/>
              <a:t>Loyalty to the group</a:t>
            </a:r>
          </a:p>
          <a:p>
            <a:r>
              <a:rPr lang="en-US" dirty="0" smtClean="0"/>
              <a:t>Absence of successful role models</a:t>
            </a:r>
          </a:p>
          <a:p>
            <a:endParaRPr lang="en-US" dirty="0"/>
          </a:p>
        </p:txBody>
      </p:sp>
    </p:spTree>
    <p:extLst>
      <p:ext uri="{BB962C8B-B14F-4D97-AF65-F5344CB8AC3E}">
        <p14:creationId xmlns:p14="http://schemas.microsoft.com/office/powerpoint/2010/main" val="1582049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But is there really a separate working class culture?</a:t>
            </a:r>
          </a:p>
          <a:p>
            <a:r>
              <a:rPr lang="en-US" dirty="0" smtClean="0"/>
              <a:t>Many working class parents value education but may not have the confidence to push for extra support</a:t>
            </a:r>
          </a:p>
          <a:p>
            <a:r>
              <a:rPr lang="en-US" dirty="0" smtClean="0"/>
              <a:t>They are often reluctant to be involved with schools because of bad experiences</a:t>
            </a:r>
          </a:p>
          <a:p>
            <a:r>
              <a:rPr lang="en-US" dirty="0" smtClean="0"/>
              <a:t>Children may wrongly interpret this as a lack of interest</a:t>
            </a:r>
          </a:p>
          <a:p>
            <a:endParaRPr lang="en-US" dirty="0"/>
          </a:p>
        </p:txBody>
      </p:sp>
    </p:spTree>
    <p:extLst>
      <p:ext uri="{BB962C8B-B14F-4D97-AF65-F5344CB8AC3E}">
        <p14:creationId xmlns:p14="http://schemas.microsoft.com/office/powerpoint/2010/main" val="32781819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Working class parents may lack cultural capital</a:t>
            </a:r>
          </a:p>
          <a:p>
            <a:r>
              <a:rPr lang="en-US" dirty="0" smtClean="0"/>
              <a:t>Tastes, values and </a:t>
            </a:r>
            <a:r>
              <a:rPr lang="en-US" dirty="0" err="1" smtClean="0"/>
              <a:t>behaviour</a:t>
            </a:r>
            <a:endParaRPr lang="en-US" dirty="0" smtClean="0"/>
          </a:p>
          <a:p>
            <a:r>
              <a:rPr lang="en-US" dirty="0" smtClean="0"/>
              <a:t>Cultural capital – familiar with reading, visits to the museum, galleries, sense of importance of education</a:t>
            </a:r>
          </a:p>
          <a:p>
            <a:r>
              <a:rPr lang="en-US" dirty="0" smtClean="0"/>
              <a:t>Pupils with high cultural capital are </a:t>
            </a:r>
            <a:r>
              <a:rPr lang="en-US" dirty="0" err="1" smtClean="0"/>
              <a:t>favoured</a:t>
            </a:r>
            <a:r>
              <a:rPr lang="en-US" dirty="0" smtClean="0"/>
              <a:t> by teachers</a:t>
            </a:r>
          </a:p>
          <a:p>
            <a:endParaRPr lang="en-US" dirty="0"/>
          </a:p>
        </p:txBody>
      </p:sp>
    </p:spTree>
    <p:extLst>
      <p:ext uri="{BB962C8B-B14F-4D97-AF65-F5344CB8AC3E}">
        <p14:creationId xmlns:p14="http://schemas.microsoft.com/office/powerpoint/2010/main" val="23036966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Ethnicity</a:t>
            </a:r>
          </a:p>
          <a:p>
            <a:r>
              <a:rPr lang="en-US" dirty="0" smtClean="0"/>
              <a:t>Chinese pupils value education hugely and spend time and money on it</a:t>
            </a:r>
          </a:p>
          <a:p>
            <a:r>
              <a:rPr lang="en-US" dirty="0" smtClean="0"/>
              <a:t>White children told to do their best and Chinese children told to be the best!</a:t>
            </a:r>
          </a:p>
          <a:p>
            <a:endParaRPr lang="en-US" dirty="0"/>
          </a:p>
        </p:txBody>
      </p:sp>
    </p:spTree>
    <p:extLst>
      <p:ext uri="{BB962C8B-B14F-4D97-AF65-F5344CB8AC3E}">
        <p14:creationId xmlns:p14="http://schemas.microsoft.com/office/powerpoint/2010/main" val="18919908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Gender</a:t>
            </a:r>
          </a:p>
          <a:p>
            <a:r>
              <a:rPr lang="en-US" dirty="0" smtClean="0"/>
              <a:t>Boys and girls </a:t>
            </a:r>
            <a:r>
              <a:rPr lang="en-US" dirty="0" err="1" smtClean="0"/>
              <a:t>socialised</a:t>
            </a:r>
            <a:r>
              <a:rPr lang="en-US" dirty="0" smtClean="0"/>
              <a:t> into gender roles</a:t>
            </a:r>
          </a:p>
          <a:p>
            <a:r>
              <a:rPr lang="en-US" dirty="0" smtClean="0"/>
              <a:t>Girls may be influenced to see their future in terms of marriage and motherhood rather than profession or career</a:t>
            </a:r>
          </a:p>
          <a:p>
            <a:r>
              <a:rPr lang="en-US" dirty="0" smtClean="0"/>
              <a:t>However in modern industrial societies this has changed</a:t>
            </a:r>
          </a:p>
          <a:p>
            <a:endParaRPr lang="en-US" dirty="0"/>
          </a:p>
        </p:txBody>
      </p:sp>
    </p:spTree>
    <p:extLst>
      <p:ext uri="{BB962C8B-B14F-4D97-AF65-F5344CB8AC3E}">
        <p14:creationId xmlns:p14="http://schemas.microsoft.com/office/powerpoint/2010/main" val="30326983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3. Linguistic influences</a:t>
            </a:r>
          </a:p>
          <a:p>
            <a:pPr marL="0" indent="0">
              <a:buNone/>
            </a:pPr>
            <a:r>
              <a:rPr lang="en-US" dirty="0" smtClean="0"/>
              <a:t>Social class</a:t>
            </a:r>
          </a:p>
          <a:p>
            <a:pPr marL="0" indent="0">
              <a:buNone/>
            </a:pPr>
            <a:r>
              <a:rPr lang="en-US" dirty="0" smtClean="0"/>
              <a:t>Basil Bernstein: languages have 2 codes:</a:t>
            </a:r>
          </a:p>
          <a:p>
            <a:pPr marL="0" indent="0">
              <a:buNone/>
            </a:pPr>
            <a:r>
              <a:rPr lang="en-US" dirty="0" smtClean="0"/>
              <a:t>Restricted code – informal, everyday (often implicit meanings)</a:t>
            </a:r>
          </a:p>
          <a:p>
            <a:pPr marL="0" indent="0">
              <a:buNone/>
            </a:pPr>
            <a:r>
              <a:rPr lang="en-US" dirty="0" smtClean="0"/>
              <a:t>Elaborated code – formal, more explicit, used for abstract and complex ideas.</a:t>
            </a:r>
          </a:p>
          <a:p>
            <a:pPr marL="0" indent="0">
              <a:buNone/>
            </a:pPr>
            <a:endParaRPr lang="en-US" dirty="0"/>
          </a:p>
        </p:txBody>
      </p:sp>
    </p:spTree>
    <p:extLst>
      <p:ext uri="{BB962C8B-B14F-4D97-AF65-F5344CB8AC3E}">
        <p14:creationId xmlns:p14="http://schemas.microsoft.com/office/powerpoint/2010/main" val="26895762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Middle class children more used to using elaborated code (or, better at switching between restricted and elaborated)</a:t>
            </a:r>
          </a:p>
          <a:p>
            <a:pPr marL="0" indent="0">
              <a:buNone/>
            </a:pPr>
            <a:r>
              <a:rPr lang="en-US" b="1" dirty="0" smtClean="0"/>
              <a:t>Ethnicity</a:t>
            </a:r>
          </a:p>
          <a:p>
            <a:r>
              <a:rPr lang="en-US" dirty="0" smtClean="0"/>
              <a:t>Minority ethnic groups often taught in another language from their home language</a:t>
            </a:r>
          </a:p>
          <a:p>
            <a:r>
              <a:rPr lang="en-US" dirty="0" smtClean="0"/>
              <a:t>Often considered broken English</a:t>
            </a:r>
          </a:p>
          <a:p>
            <a:r>
              <a:rPr lang="en-US" dirty="0" err="1" smtClean="0"/>
              <a:t>Labov</a:t>
            </a:r>
            <a:r>
              <a:rPr lang="en-US" dirty="0" smtClean="0"/>
              <a:t> studied African American vernacular </a:t>
            </a:r>
            <a:r>
              <a:rPr lang="en-US" dirty="0" err="1" smtClean="0"/>
              <a:t>asnd</a:t>
            </a:r>
            <a:r>
              <a:rPr lang="en-US" dirty="0" smtClean="0"/>
              <a:t> discovered it has a grammatical structure that can express complex and abstract ideas before it was thought of as substandard</a:t>
            </a:r>
            <a:r>
              <a:rPr lang="is-IS" dirty="0" smtClean="0"/>
              <a:t>….</a:t>
            </a:r>
          </a:p>
          <a:p>
            <a:endParaRPr lang="is-IS" dirty="0" smtClean="0"/>
          </a:p>
          <a:p>
            <a:endParaRPr lang="en-US" dirty="0"/>
          </a:p>
        </p:txBody>
      </p:sp>
    </p:spTree>
    <p:extLst>
      <p:ext uri="{BB962C8B-B14F-4D97-AF65-F5344CB8AC3E}">
        <p14:creationId xmlns:p14="http://schemas.microsoft.com/office/powerpoint/2010/main" val="32979626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Secondary school (high school) (11-16)</a:t>
            </a:r>
          </a:p>
          <a:p>
            <a:r>
              <a:rPr lang="en-US" dirty="0" smtClean="0"/>
              <a:t>Compulsory in modern </a:t>
            </a:r>
            <a:r>
              <a:rPr lang="en-US" dirty="0" err="1" smtClean="0"/>
              <a:t>industrialised</a:t>
            </a:r>
            <a:r>
              <a:rPr lang="en-US" dirty="0" smtClean="0"/>
              <a:t> countries</a:t>
            </a:r>
            <a:endParaRPr lang="en-US" dirty="0"/>
          </a:p>
        </p:txBody>
      </p:sp>
    </p:spTree>
    <p:extLst>
      <p:ext uri="{BB962C8B-B14F-4D97-AF65-F5344CB8AC3E}">
        <p14:creationId xmlns:p14="http://schemas.microsoft.com/office/powerpoint/2010/main" val="36886223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Influence of school, teachers and peer group on educational achievement</a:t>
            </a:r>
            <a:endParaRPr lang="en-US" dirty="0"/>
          </a:p>
        </p:txBody>
      </p:sp>
      <p:sp>
        <p:nvSpPr>
          <p:cNvPr id="3" name="Content Placeholder 2"/>
          <p:cNvSpPr>
            <a:spLocks noGrp="1"/>
          </p:cNvSpPr>
          <p:nvPr>
            <p:ph idx="1"/>
          </p:nvPr>
        </p:nvSpPr>
        <p:spPr/>
        <p:txBody>
          <a:bodyPr/>
          <a:lstStyle/>
          <a:p>
            <a:r>
              <a:rPr lang="en-US" dirty="0" smtClean="0"/>
              <a:t>Until now we’ve looked at structural, material and cultural factors influencing under achievement</a:t>
            </a:r>
          </a:p>
          <a:p>
            <a:r>
              <a:rPr lang="en-US" dirty="0" smtClean="0"/>
              <a:t>There are also </a:t>
            </a:r>
            <a:r>
              <a:rPr lang="en-US" b="1" dirty="0" smtClean="0"/>
              <a:t>school factors</a:t>
            </a:r>
            <a:r>
              <a:rPr lang="en-US" dirty="0" smtClean="0"/>
              <a:t> which can make a difference regardless of backgrounds</a:t>
            </a:r>
          </a:p>
          <a:p>
            <a:r>
              <a:rPr lang="en-US" dirty="0" smtClean="0"/>
              <a:t>Studies show that good schools can make a difference.</a:t>
            </a:r>
          </a:p>
          <a:p>
            <a:r>
              <a:rPr lang="en-US" dirty="0" smtClean="0"/>
              <a:t>Positive features = </a:t>
            </a:r>
          </a:p>
          <a:p>
            <a:endParaRPr lang="en-US" dirty="0"/>
          </a:p>
        </p:txBody>
      </p:sp>
    </p:spTree>
    <p:extLst>
      <p:ext uri="{BB962C8B-B14F-4D97-AF65-F5344CB8AC3E}">
        <p14:creationId xmlns:p14="http://schemas.microsoft.com/office/powerpoint/2010/main" val="1298052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Teachers well prepared</a:t>
            </a:r>
          </a:p>
          <a:p>
            <a:r>
              <a:rPr lang="en-US" dirty="0" smtClean="0"/>
              <a:t>Teachers have high expectations</a:t>
            </a:r>
          </a:p>
          <a:p>
            <a:r>
              <a:rPr lang="en-US" dirty="0" smtClean="0"/>
              <a:t>Teachers set good examples</a:t>
            </a:r>
          </a:p>
          <a:p>
            <a:r>
              <a:rPr lang="en-US" dirty="0" smtClean="0"/>
              <a:t>Teachers </a:t>
            </a:r>
            <a:r>
              <a:rPr lang="en-US" dirty="0" err="1" smtClean="0"/>
              <a:t>emphasise</a:t>
            </a:r>
            <a:r>
              <a:rPr lang="en-US" dirty="0" smtClean="0"/>
              <a:t> praise not punish</a:t>
            </a:r>
          </a:p>
          <a:p>
            <a:r>
              <a:rPr lang="en-US" dirty="0" smtClean="0"/>
              <a:t>Teachers treat pups as responsible people</a:t>
            </a:r>
          </a:p>
          <a:p>
            <a:r>
              <a:rPr lang="en-US" dirty="0" smtClean="0"/>
              <a:t>Teachers show an interest in pupils and encourage them</a:t>
            </a:r>
          </a:p>
          <a:p>
            <a:r>
              <a:rPr lang="en-US" dirty="0" smtClean="0"/>
              <a:t>Atmosphere or ethos in school that encourages the above</a:t>
            </a:r>
          </a:p>
          <a:p>
            <a:r>
              <a:rPr lang="en-US" dirty="0" smtClean="0"/>
              <a:t>Mixture of abilities in school</a:t>
            </a:r>
          </a:p>
          <a:p>
            <a:endParaRPr lang="en-US" dirty="0"/>
          </a:p>
        </p:txBody>
      </p:sp>
    </p:spTree>
    <p:extLst>
      <p:ext uri="{BB962C8B-B14F-4D97-AF65-F5344CB8AC3E}">
        <p14:creationId xmlns:p14="http://schemas.microsoft.com/office/powerpoint/2010/main" val="1494067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Patterns of underachievement are affected by what goes on in school classrooms and the ways meanings are constructed in the class affects student progress.</a:t>
            </a:r>
          </a:p>
          <a:p>
            <a:r>
              <a:rPr lang="en-US" dirty="0" smtClean="0"/>
              <a:t>Sociological research can lead teacher to have low expectation of working class student and treat him or her differently</a:t>
            </a:r>
          </a:p>
          <a:p>
            <a:r>
              <a:rPr lang="en-US" dirty="0" smtClean="0"/>
              <a:t>This is </a:t>
            </a:r>
            <a:r>
              <a:rPr lang="en-US" dirty="0" err="1" smtClean="0"/>
              <a:t>interpretivism</a:t>
            </a:r>
            <a:endParaRPr lang="en-US" dirty="0" smtClean="0"/>
          </a:p>
          <a:p>
            <a:endParaRPr lang="en-US" dirty="0" smtClean="0"/>
          </a:p>
          <a:p>
            <a:endParaRPr lang="en-US" dirty="0"/>
          </a:p>
        </p:txBody>
      </p:sp>
    </p:spTree>
    <p:extLst>
      <p:ext uri="{BB962C8B-B14F-4D97-AF65-F5344CB8AC3E}">
        <p14:creationId xmlns:p14="http://schemas.microsoft.com/office/powerpoint/2010/main" val="13945062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smtClean="0"/>
              <a:t>Interpretivists</a:t>
            </a:r>
            <a:r>
              <a:rPr lang="en-US" dirty="0" smtClean="0"/>
              <a:t> argue that pupils are not just passive victims of structural, material or cultural forces outside of their control</a:t>
            </a:r>
          </a:p>
          <a:p>
            <a:r>
              <a:rPr lang="en-US" dirty="0" smtClean="0"/>
              <a:t>Rather, the emphasis is on how, through interaction with others, teachers interpret and define situations and develop meanings that influence the way they behave</a:t>
            </a:r>
          </a:p>
          <a:p>
            <a:r>
              <a:rPr lang="en-US" dirty="0" smtClean="0"/>
              <a:t>Becker argues that teachers judge pupils on non-academic factors such as speech, dress, personality, enthusiasm, conduct and appearance</a:t>
            </a:r>
          </a:p>
          <a:p>
            <a:endParaRPr lang="en-US" dirty="0"/>
          </a:p>
        </p:txBody>
      </p:sp>
    </p:spTree>
    <p:extLst>
      <p:ext uri="{BB962C8B-B14F-4D97-AF65-F5344CB8AC3E}">
        <p14:creationId xmlns:p14="http://schemas.microsoft.com/office/powerpoint/2010/main" val="17958808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Middle class students usually fit the model of the ideal student</a:t>
            </a:r>
          </a:p>
          <a:p>
            <a:r>
              <a:rPr lang="en-US" dirty="0" smtClean="0"/>
              <a:t>Linked to </a:t>
            </a:r>
            <a:r>
              <a:rPr lang="en-US" dirty="0" err="1" smtClean="0"/>
              <a:t>labelling</a:t>
            </a:r>
            <a:r>
              <a:rPr lang="en-US" dirty="0" smtClean="0"/>
              <a:t> and the self-fulfilling prophecy (see cartoon p. 180)</a:t>
            </a:r>
          </a:p>
          <a:p>
            <a:r>
              <a:rPr lang="en-US" dirty="0" smtClean="0"/>
              <a:t>Research: randomly chosen students were told they were bright and could be expected to make good progress even though they were no different in terms of ability made greater progress than students not </a:t>
            </a:r>
            <a:r>
              <a:rPr lang="en-US" dirty="0" err="1" smtClean="0"/>
              <a:t>labelled</a:t>
            </a:r>
            <a:r>
              <a:rPr lang="en-US" dirty="0" smtClean="0"/>
              <a:t>.</a:t>
            </a:r>
          </a:p>
          <a:p>
            <a:endParaRPr lang="en-US" dirty="0"/>
          </a:p>
        </p:txBody>
      </p:sp>
    </p:spTree>
    <p:extLst>
      <p:ext uri="{BB962C8B-B14F-4D97-AF65-F5344CB8AC3E}">
        <p14:creationId xmlns:p14="http://schemas.microsoft.com/office/powerpoint/2010/main" val="41208671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Self-negating prophecy</a:t>
            </a:r>
          </a:p>
          <a:p>
            <a:r>
              <a:rPr lang="en-US" dirty="0" smtClean="0"/>
              <a:t>Pupil </a:t>
            </a:r>
            <a:r>
              <a:rPr lang="en-US" dirty="0" err="1" smtClean="0"/>
              <a:t>labelled</a:t>
            </a:r>
            <a:r>
              <a:rPr lang="en-US" dirty="0" smtClean="0"/>
              <a:t> as unable to do well but reacts against it to prove them wrong and succeeds.</a:t>
            </a:r>
          </a:p>
          <a:p>
            <a:r>
              <a:rPr lang="en-US" dirty="0" err="1" smtClean="0"/>
              <a:t>Labelling</a:t>
            </a:r>
            <a:r>
              <a:rPr lang="en-US" dirty="0" smtClean="0"/>
              <a:t> also by streaming</a:t>
            </a:r>
          </a:p>
          <a:p>
            <a:r>
              <a:rPr lang="en-US" dirty="0" smtClean="0"/>
              <a:t>Opposite of streaming = mixed ability</a:t>
            </a:r>
          </a:p>
          <a:p>
            <a:r>
              <a:rPr lang="en-US" dirty="0" err="1" smtClean="0"/>
              <a:t>Labelling</a:t>
            </a:r>
            <a:r>
              <a:rPr lang="en-US" dirty="0" smtClean="0"/>
              <a:t> and ethnicity – minority groups more likely to be put in lower sets</a:t>
            </a:r>
          </a:p>
          <a:p>
            <a:r>
              <a:rPr lang="en-US" dirty="0" smtClean="0"/>
              <a:t>Evidence of teacher racism</a:t>
            </a:r>
          </a:p>
          <a:p>
            <a:r>
              <a:rPr lang="en-US" dirty="0" smtClean="0"/>
              <a:t>There is an expectation of bad </a:t>
            </a:r>
            <a:r>
              <a:rPr lang="en-US" dirty="0" err="1" smtClean="0"/>
              <a:t>behaviour</a:t>
            </a:r>
            <a:r>
              <a:rPr lang="en-US" dirty="0" smtClean="0"/>
              <a:t> from African-</a:t>
            </a:r>
            <a:r>
              <a:rPr lang="en-US" dirty="0" err="1" smtClean="0"/>
              <a:t>Carribean</a:t>
            </a:r>
            <a:r>
              <a:rPr lang="en-US" dirty="0" smtClean="0"/>
              <a:t> boys</a:t>
            </a:r>
          </a:p>
          <a:p>
            <a:r>
              <a:rPr lang="en-US" dirty="0" err="1" smtClean="0"/>
              <a:t>Labelled</a:t>
            </a:r>
            <a:r>
              <a:rPr lang="en-US" dirty="0" smtClean="0"/>
              <a:t> troublemakers and is difficult </a:t>
            </a:r>
            <a:r>
              <a:rPr lang="en-US" dirty="0"/>
              <a:t>t</a:t>
            </a:r>
            <a:r>
              <a:rPr lang="en-US" dirty="0" smtClean="0"/>
              <a:t>o reject label – becomes their </a:t>
            </a:r>
            <a:r>
              <a:rPr lang="en-US" b="1" dirty="0" smtClean="0"/>
              <a:t>master status (</a:t>
            </a:r>
            <a:r>
              <a:rPr lang="en-US" b="1" dirty="0" err="1" smtClean="0"/>
              <a:t>internalise</a:t>
            </a:r>
            <a:r>
              <a:rPr lang="en-US" b="1" dirty="0" smtClean="0"/>
              <a:t> what they see as the defining thing about them)</a:t>
            </a:r>
            <a:endParaRPr lang="en-US" dirty="0" smtClean="0"/>
          </a:p>
          <a:p>
            <a:r>
              <a:rPr lang="en-US" dirty="0" err="1" smtClean="0"/>
              <a:t>Whevever</a:t>
            </a:r>
            <a:r>
              <a:rPr lang="en-US" dirty="0" smtClean="0"/>
              <a:t> something goes wrong in school, he’ll get the blame</a:t>
            </a:r>
          </a:p>
          <a:p>
            <a:r>
              <a:rPr lang="en-US" dirty="0" smtClean="0"/>
              <a:t>Chinese pupils, while doing well, receive little praise and get little help</a:t>
            </a:r>
          </a:p>
          <a:p>
            <a:endParaRPr lang="en-US" dirty="0"/>
          </a:p>
        </p:txBody>
      </p:sp>
    </p:spTree>
    <p:extLst>
      <p:ext uri="{BB962C8B-B14F-4D97-AF65-F5344CB8AC3E}">
        <p14:creationId xmlns:p14="http://schemas.microsoft.com/office/powerpoint/2010/main" val="3638422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Gender</a:t>
            </a:r>
          </a:p>
          <a:p>
            <a:r>
              <a:rPr lang="en-US" dirty="0" smtClean="0"/>
              <a:t>Boys and girls often treated differently</a:t>
            </a:r>
          </a:p>
          <a:p>
            <a:r>
              <a:rPr lang="en-US" dirty="0" smtClean="0"/>
              <a:t>Seating plans, registers, sports, subjects</a:t>
            </a:r>
          </a:p>
          <a:p>
            <a:r>
              <a:rPr lang="en-US" dirty="0" smtClean="0"/>
              <a:t>Girls praised for neatness/boys seen as problems</a:t>
            </a:r>
          </a:p>
          <a:p>
            <a:r>
              <a:rPr lang="en-US" dirty="0" smtClean="0"/>
              <a:t>Teaching is female oriented but the senior positions are male</a:t>
            </a:r>
          </a:p>
          <a:p>
            <a:r>
              <a:rPr lang="en-US" dirty="0" smtClean="0"/>
              <a:t>Even in primary schools half head teachers are male</a:t>
            </a:r>
          </a:p>
          <a:p>
            <a:r>
              <a:rPr lang="en-US" dirty="0" smtClean="0"/>
              <a:t>Women teachers often missing from science and technology</a:t>
            </a:r>
          </a:p>
          <a:p>
            <a:r>
              <a:rPr lang="en-US" dirty="0" smtClean="0"/>
              <a:t>Growing awareness of equal opportunities in schools</a:t>
            </a:r>
          </a:p>
          <a:p>
            <a:endParaRPr lang="en-US" dirty="0"/>
          </a:p>
        </p:txBody>
      </p:sp>
    </p:spTree>
    <p:extLst>
      <p:ext uri="{BB962C8B-B14F-4D97-AF65-F5344CB8AC3E}">
        <p14:creationId xmlns:p14="http://schemas.microsoft.com/office/powerpoint/2010/main" val="17097913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lstStyle/>
          <a:p>
            <a:r>
              <a:rPr lang="en-US" dirty="0" smtClean="0"/>
              <a:t>Do boys get into trouble more than girls?</a:t>
            </a:r>
          </a:p>
          <a:p>
            <a:r>
              <a:rPr lang="en-US" dirty="0" smtClean="0"/>
              <a:t>Are the things two sexes get punished for different?</a:t>
            </a:r>
            <a:endParaRPr lang="en-US" dirty="0"/>
          </a:p>
        </p:txBody>
      </p:sp>
    </p:spTree>
    <p:extLst>
      <p:ext uri="{BB962C8B-B14F-4D97-AF65-F5344CB8AC3E}">
        <p14:creationId xmlns:p14="http://schemas.microsoft.com/office/powerpoint/2010/main" val="36132405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Influences of peer group and pupil subcultures on educational achievement</a:t>
            </a:r>
          </a:p>
          <a:p>
            <a:r>
              <a:rPr lang="en-US" dirty="0" smtClean="0"/>
              <a:t>Class</a:t>
            </a:r>
          </a:p>
          <a:p>
            <a:r>
              <a:rPr lang="en-US" dirty="0" smtClean="0"/>
              <a:t>Some subcultures rebel against values of hard work and good </a:t>
            </a:r>
            <a:r>
              <a:rPr lang="en-US" dirty="0" err="1" smtClean="0"/>
              <a:t>behaviour</a:t>
            </a:r>
            <a:r>
              <a:rPr lang="en-US" dirty="0" smtClean="0"/>
              <a:t> and develop alternative system of values</a:t>
            </a:r>
          </a:p>
          <a:p>
            <a:r>
              <a:rPr lang="en-US" dirty="0" smtClean="0"/>
              <a:t>Sub-cultures can provide means to improve self esteem denied to them by school</a:t>
            </a:r>
          </a:p>
          <a:p>
            <a:endParaRPr lang="en-US" dirty="0"/>
          </a:p>
        </p:txBody>
      </p:sp>
    </p:spTree>
    <p:extLst>
      <p:ext uri="{BB962C8B-B14F-4D97-AF65-F5344CB8AC3E}">
        <p14:creationId xmlns:p14="http://schemas.microsoft.com/office/powerpoint/2010/main" val="25591766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Subcultures usually</a:t>
            </a:r>
            <a:r>
              <a:rPr lang="is-I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Hate school</a:t>
            </a:r>
          </a:p>
          <a:p>
            <a:r>
              <a:rPr lang="en-US" dirty="0" smtClean="0"/>
              <a:t>Play truant</a:t>
            </a:r>
          </a:p>
          <a:p>
            <a:r>
              <a:rPr lang="en-US" dirty="0" smtClean="0"/>
              <a:t>Avoid work</a:t>
            </a:r>
          </a:p>
          <a:p>
            <a:r>
              <a:rPr lang="en-US" dirty="0" smtClean="0"/>
              <a:t>Cheat</a:t>
            </a:r>
          </a:p>
          <a:p>
            <a:r>
              <a:rPr lang="en-US" dirty="0" smtClean="0"/>
              <a:t>Are insolent and aggressive towards teachers</a:t>
            </a:r>
          </a:p>
          <a:p>
            <a:r>
              <a:rPr lang="en-US" dirty="0" smtClean="0"/>
              <a:t>Despise pupils who work hard</a:t>
            </a:r>
          </a:p>
          <a:p>
            <a:r>
              <a:rPr lang="en-US" dirty="0" smtClean="0"/>
              <a:t>Racist and sexist</a:t>
            </a:r>
          </a:p>
          <a:p>
            <a:r>
              <a:rPr lang="en-US" dirty="0" smtClean="0"/>
              <a:t>Involved in delinquency and crime</a:t>
            </a:r>
          </a:p>
          <a:p>
            <a:endParaRPr lang="en-US" dirty="0"/>
          </a:p>
        </p:txBody>
      </p:sp>
    </p:spTree>
    <p:extLst>
      <p:ext uri="{BB962C8B-B14F-4D97-AF65-F5344CB8AC3E}">
        <p14:creationId xmlns:p14="http://schemas.microsoft.com/office/powerpoint/2010/main" val="665887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Tertiary education (not compulsory)</a:t>
            </a:r>
          </a:p>
          <a:p>
            <a:r>
              <a:rPr lang="en-US" dirty="0" smtClean="0"/>
              <a:t>Usually 18 or over (could be younger or older)</a:t>
            </a:r>
            <a:endParaRPr lang="en-US" dirty="0"/>
          </a:p>
        </p:txBody>
      </p:sp>
    </p:spTree>
    <p:extLst>
      <p:ext uri="{BB962C8B-B14F-4D97-AF65-F5344CB8AC3E}">
        <p14:creationId xmlns:p14="http://schemas.microsoft.com/office/powerpoint/2010/main" val="25137824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Subcultures want to get back at system that has </a:t>
            </a:r>
            <a:r>
              <a:rPr lang="en-US" dirty="0" err="1" smtClean="0"/>
              <a:t>labelled</a:t>
            </a:r>
            <a:r>
              <a:rPr lang="en-US" dirty="0" smtClean="0"/>
              <a:t> them failures and denied them status</a:t>
            </a:r>
          </a:p>
          <a:p>
            <a:r>
              <a:rPr lang="en-US" dirty="0" smtClean="0"/>
              <a:t>Because of </a:t>
            </a:r>
            <a:r>
              <a:rPr lang="en-US" dirty="0" err="1" smtClean="0"/>
              <a:t>labelling</a:t>
            </a:r>
            <a:r>
              <a:rPr lang="en-US" dirty="0" smtClean="0"/>
              <a:t> it is often working class students that belong to anti-school subcultures</a:t>
            </a:r>
          </a:p>
          <a:p>
            <a:r>
              <a:rPr lang="en-US" dirty="0" smtClean="0"/>
              <a:t>Middle classes usually conform with school’s values</a:t>
            </a:r>
          </a:p>
          <a:p>
            <a:endParaRPr lang="en-US" dirty="0"/>
          </a:p>
        </p:txBody>
      </p:sp>
    </p:spTree>
    <p:extLst>
      <p:ext uri="{BB962C8B-B14F-4D97-AF65-F5344CB8AC3E}">
        <p14:creationId xmlns:p14="http://schemas.microsoft.com/office/powerpoint/2010/main" val="2052955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Ethnicity</a:t>
            </a:r>
          </a:p>
          <a:p>
            <a:r>
              <a:rPr lang="en-US" dirty="0" smtClean="0"/>
              <a:t>Same process applies</a:t>
            </a:r>
          </a:p>
          <a:p>
            <a:r>
              <a:rPr lang="en-US" dirty="0" smtClean="0"/>
              <a:t>Chinese often </a:t>
            </a:r>
            <a:r>
              <a:rPr lang="en-US" dirty="0" err="1" smtClean="0"/>
              <a:t>labelled</a:t>
            </a:r>
            <a:r>
              <a:rPr lang="en-US" dirty="0" smtClean="0"/>
              <a:t> as geeks</a:t>
            </a:r>
          </a:p>
          <a:p>
            <a:r>
              <a:rPr lang="en-US" dirty="0" smtClean="0"/>
              <a:t>Black sisters rebelled but decided their education was important and did well – rejected school’s authority + worked hard</a:t>
            </a:r>
            <a:r>
              <a:rPr lang="is-IS" dirty="0" smtClean="0"/>
              <a:t>…</a:t>
            </a:r>
          </a:p>
          <a:p>
            <a:endParaRPr lang="en-US" dirty="0"/>
          </a:p>
        </p:txBody>
      </p:sp>
    </p:spTree>
    <p:extLst>
      <p:ext uri="{BB962C8B-B14F-4D97-AF65-F5344CB8AC3E}">
        <p14:creationId xmlns:p14="http://schemas.microsoft.com/office/powerpoint/2010/main" val="801468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Gender</a:t>
            </a:r>
          </a:p>
          <a:p>
            <a:r>
              <a:rPr lang="en-US" dirty="0" smtClean="0"/>
              <a:t>Girls more likely to conform</a:t>
            </a:r>
          </a:p>
          <a:p>
            <a:r>
              <a:rPr lang="en-US" dirty="0" smtClean="0"/>
              <a:t>Girls spend more time talking and </a:t>
            </a:r>
            <a:r>
              <a:rPr lang="en-US" dirty="0" err="1" smtClean="0"/>
              <a:t>socialising</a:t>
            </a:r>
            <a:r>
              <a:rPr lang="en-US" dirty="0" smtClean="0"/>
              <a:t> which may support studies and develop language skills</a:t>
            </a:r>
          </a:p>
          <a:p>
            <a:r>
              <a:rPr lang="en-US" dirty="0" smtClean="0"/>
              <a:t>Boys spend more time playing</a:t>
            </a:r>
          </a:p>
          <a:p>
            <a:r>
              <a:rPr lang="en-US" dirty="0" smtClean="0"/>
              <a:t>Girls are, however, becoming more like boys with fighting, swearing and aggressive </a:t>
            </a:r>
            <a:r>
              <a:rPr lang="en-US" dirty="0" err="1" smtClean="0"/>
              <a:t>behaviour</a:t>
            </a:r>
            <a:endParaRPr lang="en-US" dirty="0" smtClean="0"/>
          </a:p>
          <a:p>
            <a:r>
              <a:rPr lang="en-US" dirty="0" smtClean="0"/>
              <a:t>Being seen not to work is to protect against failure (greater pressure for girls to do well than before)</a:t>
            </a:r>
          </a:p>
          <a:p>
            <a:endParaRPr lang="en-US" dirty="0"/>
          </a:p>
        </p:txBody>
      </p:sp>
    </p:spTree>
    <p:extLst>
      <p:ext uri="{BB962C8B-B14F-4D97-AF65-F5344CB8AC3E}">
        <p14:creationId xmlns:p14="http://schemas.microsoft.com/office/powerpoint/2010/main" val="18795262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intelligence</a:t>
            </a:r>
            <a:endParaRPr lang="en-US" dirty="0"/>
          </a:p>
        </p:txBody>
      </p:sp>
      <p:sp>
        <p:nvSpPr>
          <p:cNvPr id="3" name="Content Placeholder 2"/>
          <p:cNvSpPr>
            <a:spLocks noGrp="1"/>
          </p:cNvSpPr>
          <p:nvPr>
            <p:ph idx="1"/>
          </p:nvPr>
        </p:nvSpPr>
        <p:spPr/>
        <p:txBody>
          <a:bodyPr>
            <a:normAutofit fontScale="92500"/>
          </a:bodyPr>
          <a:lstStyle/>
          <a:p>
            <a:r>
              <a:rPr lang="en-US" dirty="0" smtClean="0"/>
              <a:t>Are some people more intelligent than others?</a:t>
            </a:r>
          </a:p>
          <a:p>
            <a:r>
              <a:rPr lang="en-US" dirty="0" smtClean="0"/>
              <a:t>This would mean that middle class children are more intelligent than working class children since they achieve better at school.</a:t>
            </a:r>
          </a:p>
          <a:p>
            <a:r>
              <a:rPr lang="en-US" b="1" dirty="0" smtClean="0"/>
              <a:t>Sociologists argue that patterns of underachievement by social class, ethnicity and gender are due to a large extent to material and cultural factors both in and out of school</a:t>
            </a:r>
          </a:p>
          <a:p>
            <a:endParaRPr lang="en-US" dirty="0"/>
          </a:p>
        </p:txBody>
      </p:sp>
    </p:spTree>
    <p:extLst>
      <p:ext uri="{BB962C8B-B14F-4D97-AF65-F5344CB8AC3E}">
        <p14:creationId xmlns:p14="http://schemas.microsoft.com/office/powerpoint/2010/main" val="14944380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Intelligence is partly innate but how it develops depends on the child’s environment</a:t>
            </a:r>
          </a:p>
          <a:p>
            <a:r>
              <a:rPr lang="en-US" dirty="0" smtClean="0"/>
              <a:t>Young children need stimuli (toys, interaction with parents, diet, family home, etc.)</a:t>
            </a:r>
          </a:p>
          <a:p>
            <a:r>
              <a:rPr lang="en-US" dirty="0" smtClean="0"/>
              <a:t>Intelligence develops, it is not fixed.</a:t>
            </a:r>
          </a:p>
          <a:p>
            <a:r>
              <a:rPr lang="en-US" dirty="0" smtClean="0"/>
              <a:t>Different types of intelligence (Gardner)</a:t>
            </a:r>
          </a:p>
          <a:p>
            <a:r>
              <a:rPr lang="en-US" dirty="0" smtClean="0"/>
              <a:t>IQ tests have been used by schools to select students</a:t>
            </a:r>
          </a:p>
          <a:p>
            <a:r>
              <a:rPr lang="en-US" dirty="0" smtClean="0"/>
              <a:t>Middle class children score higher</a:t>
            </a:r>
          </a:p>
          <a:p>
            <a:r>
              <a:rPr lang="en-US" dirty="0" smtClean="0"/>
              <a:t>African Americans have lower scores than White American</a:t>
            </a:r>
          </a:p>
          <a:p>
            <a:r>
              <a:rPr lang="en-US" dirty="0" smtClean="0"/>
              <a:t>However</a:t>
            </a:r>
            <a:r>
              <a:rPr lang="is-IS" dirty="0" smtClean="0"/>
              <a:t>…</a:t>
            </a:r>
          </a:p>
          <a:p>
            <a:endParaRPr lang="en-US" dirty="0"/>
          </a:p>
        </p:txBody>
      </p:sp>
    </p:spTree>
    <p:extLst>
      <p:ext uri="{BB962C8B-B14F-4D97-AF65-F5344CB8AC3E}">
        <p14:creationId xmlns:p14="http://schemas.microsoft.com/office/powerpoint/2010/main" val="9469682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638"/>
            <a:ext cx="8229600" cy="5851525"/>
          </a:xfrm>
        </p:spPr>
        <p:txBody>
          <a:bodyPr>
            <a:normAutofit fontScale="70000" lnSpcReduction="20000"/>
          </a:bodyPr>
          <a:lstStyle/>
          <a:p>
            <a:r>
              <a:rPr lang="en-US" dirty="0" smtClean="0"/>
              <a:t>If intelligence depends partly on environment, higher scores indicate positive environment in early childhood rather than innate ability, while lower scores suggest less stimulating environment</a:t>
            </a:r>
          </a:p>
          <a:p>
            <a:r>
              <a:rPr lang="en-US" dirty="0" smtClean="0"/>
              <a:t>IQ tests are based on narrow range of reasoning skills and exclude other types of intelligence</a:t>
            </a:r>
          </a:p>
          <a:p>
            <a:r>
              <a:rPr lang="en-US" dirty="0" smtClean="0"/>
              <a:t>IQ tests are written by people who build into the tests their own assumptions drawn from their culture; those from other cultures will find the test more difficult</a:t>
            </a:r>
          </a:p>
          <a:p>
            <a:r>
              <a:rPr lang="en-US" dirty="0" smtClean="0"/>
              <a:t>IQ tests are taken at one moment in time but intelligence develops so the scores should not be taken as predicting future achievement </a:t>
            </a:r>
          </a:p>
          <a:p>
            <a:r>
              <a:rPr lang="en-US" dirty="0" smtClean="0"/>
              <a:t>Performance in IQ tests can be affected by factors such as feeling nervous or ill</a:t>
            </a:r>
          </a:p>
          <a:p>
            <a:r>
              <a:rPr lang="en-US" dirty="0" smtClean="0"/>
              <a:t>Performance in IQ tests improve with practice. Parents whose children are going to take tests for school selection will want them to </a:t>
            </a:r>
            <a:r>
              <a:rPr lang="en-US" dirty="0" err="1" smtClean="0"/>
              <a:t>practise</a:t>
            </a:r>
            <a:r>
              <a:rPr lang="en-US" dirty="0" smtClean="0"/>
              <a:t> so as to improve.  Do they measure intelligence or just the skill of doing well in tests like this?</a:t>
            </a:r>
          </a:p>
          <a:p>
            <a:r>
              <a:rPr lang="en-US" dirty="0" smtClean="0"/>
              <a:t>Some people with low scores go on to do well in education and career while those with high scores often don’t</a:t>
            </a:r>
            <a:r>
              <a:rPr lang="is-IS" dirty="0" smtClean="0"/>
              <a:t>…</a:t>
            </a:r>
            <a:endParaRPr lang="en-US" dirty="0" smtClean="0"/>
          </a:p>
          <a:p>
            <a:endParaRPr lang="en-US" dirty="0"/>
          </a:p>
        </p:txBody>
      </p:sp>
    </p:spTree>
    <p:extLst>
      <p:ext uri="{BB962C8B-B14F-4D97-AF65-F5344CB8AC3E}">
        <p14:creationId xmlns:p14="http://schemas.microsoft.com/office/powerpoint/2010/main" val="2460300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Official </a:t>
            </a:r>
            <a:r>
              <a:rPr lang="en-US" dirty="0" err="1" smtClean="0"/>
              <a:t>vs</a:t>
            </a:r>
            <a:r>
              <a:rPr lang="en-US" dirty="0" smtClean="0"/>
              <a:t> Hidden Curriculum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Official = subjects taught, core subjects, etc.</a:t>
            </a:r>
          </a:p>
          <a:p>
            <a:r>
              <a:rPr lang="en-US" dirty="0" smtClean="0"/>
              <a:t>Assumption that knowledge can be divided into chunks – History, Science, etc.</a:t>
            </a:r>
          </a:p>
          <a:p>
            <a:r>
              <a:rPr lang="en-US" dirty="0" smtClean="0"/>
              <a:t>Hidden Curriculum – norms, values and beliefs of school</a:t>
            </a:r>
          </a:p>
          <a:p>
            <a:r>
              <a:rPr lang="en-US" dirty="0" smtClean="0"/>
              <a:t>Physical structure = building is separate from home</a:t>
            </a:r>
          </a:p>
          <a:p>
            <a:r>
              <a:rPr lang="en-US" dirty="0" smtClean="0"/>
              <a:t>Classroom set with teacher at the front – teacher in control</a:t>
            </a:r>
          </a:p>
          <a:p>
            <a:r>
              <a:rPr lang="en-US" dirty="0" smtClean="0"/>
              <a:t>Hierarchies in school</a:t>
            </a:r>
          </a:p>
          <a:p>
            <a:endParaRPr lang="en-US" dirty="0"/>
          </a:p>
        </p:txBody>
      </p:sp>
    </p:spTree>
    <p:extLst>
      <p:ext uri="{BB962C8B-B14F-4D97-AF65-F5344CB8AC3E}">
        <p14:creationId xmlns:p14="http://schemas.microsoft.com/office/powerpoint/2010/main" val="30328345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Also</a:t>
            </a:r>
            <a:r>
              <a:rPr lang="is-I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Competitive sports (more important than cooperation)</a:t>
            </a:r>
          </a:p>
          <a:p>
            <a:r>
              <a:rPr lang="en-US" dirty="0" smtClean="0"/>
              <a:t>Punctuality – time is not your own</a:t>
            </a:r>
          </a:p>
          <a:p>
            <a:r>
              <a:rPr lang="en-US" dirty="0" smtClean="0"/>
              <a:t>School rules – respect authority, even if you don’t agree</a:t>
            </a:r>
          </a:p>
          <a:p>
            <a:r>
              <a:rPr lang="en-US" dirty="0" smtClean="0"/>
              <a:t>Functionalists say hidden curriculum is essential for smooth running of society; it’s what makes education work</a:t>
            </a:r>
          </a:p>
          <a:p>
            <a:r>
              <a:rPr lang="en-US" dirty="0" smtClean="0"/>
              <a:t>Marxists say it’s about social control.  Working class controlled by ruling class through ideology. Become passive and conformist (most important knowledge comes post-16, more likely to be middle class)</a:t>
            </a:r>
          </a:p>
          <a:p>
            <a:r>
              <a:rPr lang="en-US" dirty="0" smtClean="0"/>
              <a:t>Hidden curriculum in Public School very different</a:t>
            </a:r>
          </a:p>
          <a:p>
            <a:r>
              <a:rPr lang="en-US" dirty="0" smtClean="0"/>
              <a:t>Feminists: messages about gender roles – different uniforms, etc. encouraged to conform to </a:t>
            </a:r>
            <a:r>
              <a:rPr lang="en-US" dirty="0" err="1" smtClean="0"/>
              <a:t>sterotypes</a:t>
            </a:r>
            <a:r>
              <a:rPr lang="en-US" dirty="0" smtClean="0"/>
              <a:t>.</a:t>
            </a:r>
          </a:p>
          <a:p>
            <a:endParaRPr lang="en-US" dirty="0"/>
          </a:p>
        </p:txBody>
      </p:sp>
    </p:spTree>
    <p:extLst>
      <p:ext uri="{BB962C8B-B14F-4D97-AF65-F5344CB8AC3E}">
        <p14:creationId xmlns:p14="http://schemas.microsoft.com/office/powerpoint/2010/main" val="316688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Vocationalism</a:t>
            </a:r>
            <a:endParaRPr lang="en-US" dirty="0"/>
          </a:p>
        </p:txBody>
      </p:sp>
      <p:sp>
        <p:nvSpPr>
          <p:cNvPr id="3" name="Content Placeholder 2"/>
          <p:cNvSpPr>
            <a:spLocks noGrp="1"/>
          </p:cNvSpPr>
          <p:nvPr>
            <p:ph idx="1"/>
          </p:nvPr>
        </p:nvSpPr>
        <p:spPr/>
        <p:txBody>
          <a:bodyPr/>
          <a:lstStyle/>
          <a:p>
            <a:r>
              <a:rPr lang="en-US" dirty="0" smtClean="0"/>
              <a:t>Prepare for a particular trade</a:t>
            </a:r>
          </a:p>
          <a:p>
            <a:r>
              <a:rPr lang="en-US" dirty="0" smtClean="0"/>
              <a:t>Lower status</a:t>
            </a:r>
          </a:p>
          <a:p>
            <a:r>
              <a:rPr lang="en-US" dirty="0" smtClean="0"/>
              <a:t>Often from working class backgrounds</a:t>
            </a:r>
          </a:p>
          <a:p>
            <a:r>
              <a:rPr lang="en-US" dirty="0" smtClean="0"/>
              <a:t>Government tried to encourage it to help economy</a:t>
            </a:r>
          </a:p>
          <a:p>
            <a:r>
              <a:rPr lang="en-US" dirty="0" smtClean="0"/>
              <a:t>Often seen as cheap </a:t>
            </a:r>
            <a:r>
              <a:rPr lang="en-US" dirty="0" err="1" smtClean="0"/>
              <a:t>labour</a:t>
            </a:r>
            <a:endParaRPr lang="en-US" dirty="0" smtClean="0"/>
          </a:p>
          <a:p>
            <a:r>
              <a:rPr lang="en-US" dirty="0" smtClean="0"/>
              <a:t>Education shouldn’t be about producing worker but increasing potential of individuals</a:t>
            </a:r>
            <a:endParaRPr lang="en-US" dirty="0"/>
          </a:p>
        </p:txBody>
      </p:sp>
    </p:spTree>
    <p:extLst>
      <p:ext uri="{BB962C8B-B14F-4D97-AF65-F5344CB8AC3E}">
        <p14:creationId xmlns:p14="http://schemas.microsoft.com/office/powerpoint/2010/main" val="2939073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Private </a:t>
            </a:r>
            <a:r>
              <a:rPr lang="en-US" dirty="0" err="1" smtClean="0"/>
              <a:t>vs</a:t>
            </a:r>
            <a:r>
              <a:rPr lang="en-US" dirty="0" smtClean="0"/>
              <a:t> State</a:t>
            </a:r>
          </a:p>
          <a:p>
            <a:r>
              <a:rPr lang="en-US" dirty="0" smtClean="0"/>
              <a:t>Taxes/tuition fees</a:t>
            </a:r>
          </a:p>
          <a:p>
            <a:r>
              <a:rPr lang="en-US" dirty="0" smtClean="0"/>
              <a:t>State schools have restrictions (qualified teachers, curriculum, certain subjects)</a:t>
            </a:r>
          </a:p>
          <a:p>
            <a:r>
              <a:rPr lang="en-US" dirty="0" smtClean="0"/>
              <a:t>Scholarships or schemes on offer</a:t>
            </a:r>
          </a:p>
          <a:p>
            <a:r>
              <a:rPr lang="en-US" dirty="0" smtClean="0"/>
              <a:t>Partly state/ partly private available</a:t>
            </a:r>
          </a:p>
          <a:p>
            <a:r>
              <a:rPr lang="en-US" dirty="0" smtClean="0"/>
              <a:t>UK 7% go to private fee-paying schools</a:t>
            </a:r>
          </a:p>
          <a:p>
            <a:r>
              <a:rPr lang="en-US" dirty="0" smtClean="0"/>
              <a:t>Some religious in character (</a:t>
            </a:r>
            <a:r>
              <a:rPr lang="en-US" dirty="0" err="1" smtClean="0"/>
              <a:t>Buddists</a:t>
            </a:r>
            <a:r>
              <a:rPr lang="en-US" dirty="0" smtClean="0"/>
              <a:t>, Seventh Day Adventists)</a:t>
            </a:r>
          </a:p>
          <a:p>
            <a:r>
              <a:rPr lang="en-US" dirty="0" smtClean="0"/>
              <a:t>Most prestigious = public schools – guaranteed access to highly paid careers, power and status</a:t>
            </a:r>
          </a:p>
          <a:p>
            <a:endParaRPr lang="en-US" dirty="0"/>
          </a:p>
        </p:txBody>
      </p:sp>
    </p:spTree>
    <p:extLst>
      <p:ext uri="{BB962C8B-B14F-4D97-AF65-F5344CB8AC3E}">
        <p14:creationId xmlns:p14="http://schemas.microsoft.com/office/powerpoint/2010/main" val="41393152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Private Schools</a:t>
            </a:r>
            <a:endParaRPr lang="en-US" dirty="0"/>
          </a:p>
        </p:txBody>
      </p:sp>
      <p:sp>
        <p:nvSpPr>
          <p:cNvPr id="3" name="Content Placeholder 2"/>
          <p:cNvSpPr>
            <a:spLocks noGrp="1"/>
          </p:cNvSpPr>
          <p:nvPr>
            <p:ph idx="1"/>
          </p:nvPr>
        </p:nvSpPr>
        <p:spPr/>
        <p:txBody>
          <a:bodyPr/>
          <a:lstStyle/>
          <a:p>
            <a:r>
              <a:rPr lang="en-US" dirty="0" smtClean="0"/>
              <a:t>Smaller class sizes, better resources and facilities</a:t>
            </a:r>
          </a:p>
          <a:p>
            <a:r>
              <a:rPr lang="en-US" dirty="0" smtClean="0"/>
              <a:t>Parents have the right to spend money on education</a:t>
            </a:r>
          </a:p>
          <a:p>
            <a:r>
              <a:rPr lang="en-US" dirty="0" smtClean="0"/>
              <a:t>Even if they don’t succeed in exams they are more likely to get a better job than someone with same results from a state school</a:t>
            </a:r>
          </a:p>
          <a:p>
            <a:endParaRPr lang="en-US" dirty="0"/>
          </a:p>
        </p:txBody>
      </p:sp>
    </p:spTree>
    <p:extLst>
      <p:ext uri="{BB962C8B-B14F-4D97-AF65-F5344CB8AC3E}">
        <p14:creationId xmlns:p14="http://schemas.microsoft.com/office/powerpoint/2010/main" val="2299722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Against Private Schools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Most parents can’t afford these schools. It is wrong that the wealthy can buy a better education</a:t>
            </a:r>
          </a:p>
          <a:p>
            <a:r>
              <a:rPr lang="en-US" dirty="0" smtClean="0"/>
              <a:t>Private schools are charities and attract subsidies and benefits although they educate only a wealthy minority</a:t>
            </a:r>
          </a:p>
          <a:p>
            <a:r>
              <a:rPr lang="en-US" dirty="0" smtClean="0"/>
              <a:t>Teaching is often no better than in state schools. Exam results are often better but this is due to smaller class sizes</a:t>
            </a:r>
          </a:p>
          <a:p>
            <a:r>
              <a:rPr lang="en-US" dirty="0" smtClean="0"/>
              <a:t>Private schools spend 4 times as much a year on each student as state schools.  Money could be better spent on improving education for all</a:t>
            </a:r>
          </a:p>
          <a:p>
            <a:r>
              <a:rPr lang="en-US" dirty="0" smtClean="0"/>
              <a:t>Private schools ensure that higher classes can pass their privileges to their children.</a:t>
            </a:r>
          </a:p>
          <a:p>
            <a:endParaRPr lang="en-US" dirty="0"/>
          </a:p>
        </p:txBody>
      </p:sp>
    </p:spTree>
    <p:extLst>
      <p:ext uri="{BB962C8B-B14F-4D97-AF65-F5344CB8AC3E}">
        <p14:creationId xmlns:p14="http://schemas.microsoft.com/office/powerpoint/2010/main" val="13735437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Eton</a:t>
            </a:r>
            <a:endParaRPr lang="en-US" dirty="0"/>
          </a:p>
        </p:txBody>
      </p:sp>
      <p:sp>
        <p:nvSpPr>
          <p:cNvPr id="3" name="Content Placeholder 2"/>
          <p:cNvSpPr>
            <a:spLocks noGrp="1"/>
          </p:cNvSpPr>
          <p:nvPr>
            <p:ph idx="1"/>
          </p:nvPr>
        </p:nvSpPr>
        <p:spPr/>
        <p:txBody>
          <a:bodyPr/>
          <a:lstStyle/>
          <a:p>
            <a:r>
              <a:rPr lang="en-US" dirty="0" smtClean="0"/>
              <a:t>British public school</a:t>
            </a:r>
          </a:p>
          <a:p>
            <a:r>
              <a:rPr lang="en-US" dirty="0" smtClean="0"/>
              <a:t>Boarding school founded in 1440</a:t>
            </a:r>
          </a:p>
          <a:p>
            <a:r>
              <a:rPr lang="en-US" dirty="0" smtClean="0"/>
              <a:t>One of the 100 largest charities in the UK</a:t>
            </a:r>
          </a:p>
          <a:p>
            <a:r>
              <a:rPr lang="en-US" dirty="0" smtClean="0"/>
              <a:t>9 British Prime Ministers attended</a:t>
            </a:r>
          </a:p>
          <a:p>
            <a:r>
              <a:rPr lang="en-US" dirty="0" smtClean="0"/>
              <a:t>Links to the royal family</a:t>
            </a:r>
          </a:p>
          <a:p>
            <a:r>
              <a:rPr lang="en-US" dirty="0" smtClean="0"/>
              <a:t>29,862 per year</a:t>
            </a:r>
          </a:p>
          <a:p>
            <a:endParaRPr lang="en-US" dirty="0"/>
          </a:p>
        </p:txBody>
      </p:sp>
    </p:spTree>
    <p:extLst>
      <p:ext uri="{BB962C8B-B14F-4D97-AF65-F5344CB8AC3E}">
        <p14:creationId xmlns:p14="http://schemas.microsoft.com/office/powerpoint/2010/main" val="2818163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5824</TotalTime>
  <Words>3046</Words>
  <Application>Microsoft Macintosh PowerPoint</Application>
  <PresentationFormat>On-screen Show (4:3)</PresentationFormat>
  <Paragraphs>307</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Different Types of Schools</vt:lpstr>
      <vt:lpstr>PowerPoint Presentation</vt:lpstr>
      <vt:lpstr>PowerPoint Presentation</vt:lpstr>
      <vt:lpstr>PowerPoint Presentation</vt:lpstr>
      <vt:lpstr>PowerPoint Presentation</vt:lpstr>
      <vt:lpstr>PowerPoint Presentation</vt:lpstr>
      <vt:lpstr>For Private Schools</vt:lpstr>
      <vt:lpstr>Against Private Schools</vt:lpstr>
      <vt:lpstr>Eton</vt:lpstr>
      <vt:lpstr>PowerPoint Presentation</vt:lpstr>
      <vt:lpstr>PowerPoint Presentation</vt:lpstr>
      <vt:lpstr>PowerPoint Presentation</vt:lpstr>
      <vt:lpstr>PowerPoint Presentation</vt:lpstr>
      <vt:lpstr>In favour of comps</vt:lpstr>
      <vt:lpstr>Against comps</vt:lpstr>
      <vt:lpstr>PowerPoint Presentation</vt:lpstr>
      <vt:lpstr>PowerPoint Presentation</vt:lpstr>
      <vt:lpstr>Summerhill school</vt:lpstr>
      <vt:lpstr>What factors help to explain differences in educational achievement?</vt:lpstr>
      <vt:lpstr>Gender</vt:lpstr>
      <vt:lpstr>PowerPoint Presentation</vt:lpstr>
      <vt:lpstr>Why do girls NOW do better than boys at GCSE?</vt:lpstr>
      <vt:lpstr>Why do boys underachieve compared to girls?</vt:lpstr>
      <vt:lpstr>Ethnicity</vt:lpstr>
      <vt:lpstr>Why do some ethnic groups do less well than others?</vt:lpstr>
      <vt:lpstr>Racism in school</vt:lpstr>
      <vt:lpstr>PowerPoint Presentation</vt:lpstr>
      <vt:lpstr>PowerPoint Presentation</vt:lpstr>
      <vt:lpstr>PowerPoint Presentation</vt:lpstr>
      <vt:lpstr>PowerPoint Presentation</vt:lpstr>
      <vt:lpstr>Working class pupils underachieve for the following reasons</vt:lpstr>
      <vt:lpstr>Material, cultural and linguistic influences on educational achievement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Influence of school, teachers and peer group on educational achievement</vt:lpstr>
      <vt:lpstr>PowerPoint Presentation</vt:lpstr>
      <vt:lpstr>PowerPoint Presentation</vt:lpstr>
      <vt:lpstr>PowerPoint Presentation</vt:lpstr>
      <vt:lpstr>PowerPoint Presentation</vt:lpstr>
      <vt:lpstr>PowerPoint Presentation</vt:lpstr>
      <vt:lpstr>PowerPoint Presentation</vt:lpstr>
      <vt:lpstr>RESEARCH!</vt:lpstr>
      <vt:lpstr>PowerPoint Presentation</vt:lpstr>
      <vt:lpstr>Subcultures usually…</vt:lpstr>
      <vt:lpstr>PowerPoint Presentation</vt:lpstr>
      <vt:lpstr>PowerPoint Presentation</vt:lpstr>
      <vt:lpstr>PowerPoint Presentation</vt:lpstr>
      <vt:lpstr>Measuring intelligence</vt:lpstr>
      <vt:lpstr>PowerPoint Presentation</vt:lpstr>
      <vt:lpstr>PowerPoint Presentation</vt:lpstr>
      <vt:lpstr>Official vs Hidden Curriculum</vt:lpstr>
      <vt:lpstr>Also…</vt:lpstr>
      <vt:lpstr>Vocationalism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Types of Schools</dc:title>
  <dc:creator>Iain Foreman</dc:creator>
  <cp:lastModifiedBy>Iain Foreman</cp:lastModifiedBy>
  <cp:revision>21</cp:revision>
  <dcterms:created xsi:type="dcterms:W3CDTF">2015-11-26T09:43:16Z</dcterms:created>
  <dcterms:modified xsi:type="dcterms:W3CDTF">2017-12-05T15:46:11Z</dcterms:modified>
</cp:coreProperties>
</file>