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57" r:id="rId2"/>
    <p:sldId id="259" r:id="rId3"/>
    <p:sldId id="258" r:id="rId4"/>
    <p:sldId id="274" r:id="rId5"/>
    <p:sldId id="275" r:id="rId6"/>
    <p:sldId id="260" r:id="rId7"/>
    <p:sldId id="262" r:id="rId8"/>
    <p:sldId id="263" r:id="rId9"/>
    <p:sldId id="261" r:id="rId10"/>
    <p:sldId id="264" r:id="rId11"/>
    <p:sldId id="265" r:id="rId12"/>
    <p:sldId id="266" r:id="rId13"/>
    <p:sldId id="268" r:id="rId14"/>
    <p:sldId id="267" r:id="rId15"/>
    <p:sldId id="276" r:id="rId16"/>
    <p:sldId id="277" r:id="rId17"/>
    <p:sldId id="279" r:id="rId18"/>
    <p:sldId id="280" r:id="rId19"/>
    <p:sldId id="278" r:id="rId20"/>
    <p:sldId id="269" r:id="rId21"/>
    <p:sldId id="270" r:id="rId22"/>
    <p:sldId id="271" r:id="rId23"/>
    <p:sldId id="272" r:id="rId24"/>
    <p:sldId id="27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Hoja_de_c_lculo_de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2000" u="sng" dirty="0" smtClean="0"/>
              <a:t>Food Production in China: Billions </a:t>
            </a:r>
            <a:r>
              <a:rPr lang="en-GB" sz="2000" u="sng" dirty="0"/>
              <a:t>of Kg of Food </a:t>
            </a:r>
            <a:r>
              <a:rPr lang="en-GB" sz="2000" u="sng" dirty="0" smtClean="0"/>
              <a:t>Produced 1949-1957</a:t>
            </a:r>
            <a:endParaRPr lang="en-GB" sz="2000" u="sng" dirty="0"/>
          </a:p>
        </c:rich>
      </c:tx>
      <c:layout/>
      <c:overlay val="0"/>
    </c:title>
    <c:autoTitleDeleted val="0"/>
    <c:plotArea>
      <c:layout>
        <c:manualLayout>
          <c:layoutTarget val="inner"/>
          <c:xMode val="edge"/>
          <c:yMode val="edge"/>
          <c:x val="4.0258092738407698E-2"/>
          <c:y val="7.7921405657626133E-2"/>
          <c:w val="0.94168635170603676"/>
          <c:h val="0.87568664333624968"/>
        </c:manualLayout>
      </c:layout>
      <c:lineChart>
        <c:grouping val="standard"/>
        <c:varyColors val="0"/>
        <c:ser>
          <c:idx val="0"/>
          <c:order val="0"/>
          <c:tx>
            <c:strRef>
              <c:f>Sheet1!$B$1</c:f>
              <c:strCache>
                <c:ptCount val="1"/>
                <c:pt idx="0">
                  <c:v>Billions of Kg of Food Produced</c:v>
                </c:pt>
              </c:strCache>
            </c:strRef>
          </c:tx>
          <c:spPr>
            <a:ln w="76200" cap="flat" cmpd="sng" algn="ctr">
              <a:solidFill>
                <a:schemeClr val="tx1"/>
              </a:solidFill>
              <a:prstDash val="solid"/>
            </a:ln>
            <a:effectLst/>
          </c:spPr>
          <c:marker>
            <c:symbol val="none"/>
          </c:marker>
          <c:cat>
            <c:numRef>
              <c:f>Sheet1!$A$2:$A$10</c:f>
              <c:numCache>
                <c:formatCode>General</c:formatCode>
                <c:ptCount val="9"/>
                <c:pt idx="0">
                  <c:v>1949</c:v>
                </c:pt>
                <c:pt idx="1">
                  <c:v>1950</c:v>
                </c:pt>
                <c:pt idx="2">
                  <c:v>1951</c:v>
                </c:pt>
                <c:pt idx="3">
                  <c:v>1952</c:v>
                </c:pt>
                <c:pt idx="4">
                  <c:v>1953</c:v>
                </c:pt>
                <c:pt idx="5">
                  <c:v>1954</c:v>
                </c:pt>
                <c:pt idx="6">
                  <c:v>1955</c:v>
                </c:pt>
                <c:pt idx="7">
                  <c:v>1956</c:v>
                </c:pt>
                <c:pt idx="8">
                  <c:v>1957</c:v>
                </c:pt>
              </c:numCache>
            </c:numRef>
          </c:cat>
          <c:val>
            <c:numRef>
              <c:f>Sheet1!$B$2:$B$10</c:f>
              <c:numCache>
                <c:formatCode>General</c:formatCode>
                <c:ptCount val="9"/>
                <c:pt idx="0">
                  <c:v>115</c:v>
                </c:pt>
                <c:pt idx="1">
                  <c:v>135</c:v>
                </c:pt>
                <c:pt idx="2">
                  <c:v>140</c:v>
                </c:pt>
                <c:pt idx="3">
                  <c:v>160</c:v>
                </c:pt>
                <c:pt idx="4">
                  <c:v>170</c:v>
                </c:pt>
                <c:pt idx="5">
                  <c:v>175</c:v>
                </c:pt>
                <c:pt idx="6">
                  <c:v>185</c:v>
                </c:pt>
                <c:pt idx="7">
                  <c:v>195</c:v>
                </c:pt>
                <c:pt idx="8">
                  <c:v>200</c:v>
                </c:pt>
              </c:numCache>
            </c:numRef>
          </c:val>
          <c:smooth val="0"/>
        </c:ser>
        <c:dLbls>
          <c:showLegendKey val="0"/>
          <c:showVal val="0"/>
          <c:showCatName val="0"/>
          <c:showSerName val="0"/>
          <c:showPercent val="0"/>
          <c:showBubbleSize val="0"/>
        </c:dLbls>
        <c:marker val="1"/>
        <c:smooth val="0"/>
        <c:axId val="295133568"/>
        <c:axId val="295135104"/>
      </c:lineChart>
      <c:catAx>
        <c:axId val="295133568"/>
        <c:scaling>
          <c:orientation val="minMax"/>
        </c:scaling>
        <c:delete val="0"/>
        <c:axPos val="b"/>
        <c:numFmt formatCode="General" sourceLinked="1"/>
        <c:majorTickMark val="out"/>
        <c:minorTickMark val="none"/>
        <c:tickLblPos val="nextTo"/>
        <c:crossAx val="295135104"/>
        <c:crosses val="autoZero"/>
        <c:auto val="1"/>
        <c:lblAlgn val="ctr"/>
        <c:lblOffset val="100"/>
        <c:noMultiLvlLbl val="0"/>
      </c:catAx>
      <c:valAx>
        <c:axId val="295135104"/>
        <c:scaling>
          <c:orientation val="minMax"/>
        </c:scaling>
        <c:delete val="0"/>
        <c:axPos val="l"/>
        <c:majorGridlines/>
        <c:numFmt formatCode="General" sourceLinked="1"/>
        <c:majorTickMark val="out"/>
        <c:minorTickMark val="none"/>
        <c:tickLblPos val="nextTo"/>
        <c:crossAx val="295133568"/>
        <c:crosses val="autoZero"/>
        <c:crossBetween val="between"/>
      </c:valAx>
      <c:spPr>
        <a:solidFill>
          <a:schemeClr val="lt1"/>
        </a:solidFill>
        <a:ln w="25400" cap="flat" cmpd="sng" algn="ctr">
          <a:solidFill>
            <a:schemeClr val="dk1"/>
          </a:solidFill>
          <a:prstDash val="solid"/>
        </a:ln>
        <a:effectLst/>
      </c:spPr>
    </c:plotArea>
    <c:plotVisOnly val="1"/>
    <c:dispBlanksAs val="gap"/>
    <c:showDLblsOverMax val="0"/>
  </c:chart>
  <c:spPr>
    <a:solidFill>
      <a:schemeClr val="lt1"/>
    </a:solidFill>
    <a:ln w="25400" cap="flat" cmpd="sng" algn="ctr">
      <a:solidFill>
        <a:schemeClr val="dk1"/>
      </a:solidFill>
      <a:prstDash val="solid"/>
    </a:ln>
    <a:effectLst/>
  </c:spPr>
  <c:txPr>
    <a:bodyPr/>
    <a:lstStyle/>
    <a:p>
      <a:pPr>
        <a:defRPr>
          <a:solidFill>
            <a:schemeClr val="dk1"/>
          </a:solidFill>
          <a:latin typeface="+mn-lt"/>
          <a:ea typeface="+mn-ea"/>
          <a:cs typeface="+mn-cs"/>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261637-E887-47D8-BD7B-E30F22249736}" type="doc">
      <dgm:prSet loTypeId="urn:microsoft.com/office/officeart/2008/layout/RadialCluster" loCatId="cycle" qsTypeId="urn:microsoft.com/office/officeart/2005/8/quickstyle/simple1" qsCatId="simple" csTypeId="urn:microsoft.com/office/officeart/2005/8/colors/accent5_1" csCatId="accent5" phldr="1"/>
      <dgm:spPr/>
      <dgm:t>
        <a:bodyPr/>
        <a:lstStyle/>
        <a:p>
          <a:endParaRPr lang="en-GB"/>
        </a:p>
      </dgm:t>
    </dgm:pt>
    <dgm:pt modelId="{7A49EA27-30E0-49D7-868E-85F7EC53FC09}">
      <dgm:prSet phldrT="[Text]" custT="1"/>
      <dgm:spPr/>
      <dgm:t>
        <a:bodyPr/>
        <a:lstStyle/>
        <a:p>
          <a:r>
            <a:rPr lang="en-GB" sz="3200" b="1" dirty="0" smtClean="0"/>
            <a:t>Mao’s Problems in 1949</a:t>
          </a:r>
          <a:endParaRPr lang="en-GB" sz="3200" b="1" dirty="0"/>
        </a:p>
      </dgm:t>
    </dgm:pt>
    <dgm:pt modelId="{D3A314DA-E094-4905-A673-5ED908073E38}" type="parTrans" cxnId="{6AFF006D-A5A9-4EB7-98A6-9389FC364589}">
      <dgm:prSet/>
      <dgm:spPr/>
      <dgm:t>
        <a:bodyPr/>
        <a:lstStyle/>
        <a:p>
          <a:endParaRPr lang="en-GB"/>
        </a:p>
      </dgm:t>
    </dgm:pt>
    <dgm:pt modelId="{7EAF2273-5554-463F-A9A5-B233D9761CE2}" type="sibTrans" cxnId="{6AFF006D-A5A9-4EB7-98A6-9389FC364589}">
      <dgm:prSet/>
      <dgm:spPr/>
      <dgm:t>
        <a:bodyPr/>
        <a:lstStyle/>
        <a:p>
          <a:endParaRPr lang="en-GB"/>
        </a:p>
      </dgm:t>
    </dgm:pt>
    <dgm:pt modelId="{BA2C60A8-F78F-4AF6-98E4-1D1322033A79}">
      <dgm:prSet phldrT="[Text]" custT="1"/>
      <dgm:spPr/>
      <dgm:t>
        <a:bodyPr/>
        <a:lstStyle/>
        <a:p>
          <a:r>
            <a:rPr lang="en-GB" sz="3200" b="1" u="sng" dirty="0" smtClean="0"/>
            <a:t>Economic?</a:t>
          </a:r>
          <a:endParaRPr lang="en-GB" sz="3200" b="1" u="sng" dirty="0"/>
        </a:p>
      </dgm:t>
    </dgm:pt>
    <dgm:pt modelId="{4F8C9FE7-958E-4868-BDB2-093C32B14E2D}" type="parTrans" cxnId="{176AB10D-5477-4164-BE37-CF7E2332F7BE}">
      <dgm:prSet/>
      <dgm:spPr/>
      <dgm:t>
        <a:bodyPr/>
        <a:lstStyle/>
        <a:p>
          <a:endParaRPr lang="en-GB"/>
        </a:p>
      </dgm:t>
    </dgm:pt>
    <dgm:pt modelId="{46519458-7527-4B20-B822-305F9B7F91CF}" type="sibTrans" cxnId="{176AB10D-5477-4164-BE37-CF7E2332F7BE}">
      <dgm:prSet/>
      <dgm:spPr/>
      <dgm:t>
        <a:bodyPr/>
        <a:lstStyle/>
        <a:p>
          <a:endParaRPr lang="en-GB"/>
        </a:p>
      </dgm:t>
    </dgm:pt>
    <dgm:pt modelId="{FDAA6B64-881D-461A-900C-E9D430FA7AA9}">
      <dgm:prSet phldrT="[Text]" custT="1"/>
      <dgm:spPr/>
      <dgm:t>
        <a:bodyPr/>
        <a:lstStyle/>
        <a:p>
          <a:r>
            <a:rPr lang="en-GB" sz="3200" b="1" u="sng" dirty="0" smtClean="0"/>
            <a:t>Political?</a:t>
          </a:r>
          <a:endParaRPr lang="en-GB" sz="3200" b="1" u="sng" dirty="0"/>
        </a:p>
      </dgm:t>
    </dgm:pt>
    <dgm:pt modelId="{9AA1E1AA-0CDC-416C-8D60-980017C58BA2}" type="parTrans" cxnId="{74502153-11BD-46A5-A100-3158C5CB1836}">
      <dgm:prSet/>
      <dgm:spPr/>
      <dgm:t>
        <a:bodyPr/>
        <a:lstStyle/>
        <a:p>
          <a:endParaRPr lang="en-GB"/>
        </a:p>
      </dgm:t>
    </dgm:pt>
    <dgm:pt modelId="{91001F76-502C-4A0E-B2EB-786EA645B729}" type="sibTrans" cxnId="{74502153-11BD-46A5-A100-3158C5CB1836}">
      <dgm:prSet/>
      <dgm:spPr/>
      <dgm:t>
        <a:bodyPr/>
        <a:lstStyle/>
        <a:p>
          <a:endParaRPr lang="en-GB"/>
        </a:p>
      </dgm:t>
    </dgm:pt>
    <dgm:pt modelId="{F6DF7974-D087-47BD-8DAB-BCE176EDED6E}">
      <dgm:prSet phldrT="[Text]" custT="1"/>
      <dgm:spPr/>
      <dgm:t>
        <a:bodyPr/>
        <a:lstStyle/>
        <a:p>
          <a:r>
            <a:rPr lang="en-GB" sz="3200" b="1" u="sng" dirty="0" smtClean="0"/>
            <a:t>Foreign?</a:t>
          </a:r>
          <a:endParaRPr lang="en-GB" sz="3200" b="1" u="sng" dirty="0"/>
        </a:p>
      </dgm:t>
    </dgm:pt>
    <dgm:pt modelId="{BC9C4EC5-463D-4983-963A-64FBB03C9FFA}" type="parTrans" cxnId="{F64BF0C2-264D-4056-B961-FAB3AC334121}">
      <dgm:prSet/>
      <dgm:spPr/>
      <dgm:t>
        <a:bodyPr/>
        <a:lstStyle/>
        <a:p>
          <a:endParaRPr lang="en-GB"/>
        </a:p>
      </dgm:t>
    </dgm:pt>
    <dgm:pt modelId="{1162DEE2-A026-47AB-82CD-7827DBFC658F}" type="sibTrans" cxnId="{F64BF0C2-264D-4056-B961-FAB3AC334121}">
      <dgm:prSet/>
      <dgm:spPr/>
      <dgm:t>
        <a:bodyPr/>
        <a:lstStyle/>
        <a:p>
          <a:endParaRPr lang="en-GB"/>
        </a:p>
      </dgm:t>
    </dgm:pt>
    <dgm:pt modelId="{89C03736-76A4-469F-96DC-414128D5C2AC}">
      <dgm:prSet phldrT="[Text]" custT="1"/>
      <dgm:spPr/>
      <dgm:t>
        <a:bodyPr/>
        <a:lstStyle/>
        <a:p>
          <a:r>
            <a:rPr lang="en-GB" sz="3200" b="1" u="sng" dirty="0" smtClean="0"/>
            <a:t>Social?</a:t>
          </a:r>
          <a:endParaRPr lang="en-GB" sz="3200" b="1" u="sng" dirty="0"/>
        </a:p>
      </dgm:t>
    </dgm:pt>
    <dgm:pt modelId="{4EBC15B8-F346-4E43-93F6-013C88F3F4F8}" type="parTrans" cxnId="{F0187072-C46A-4FD9-BB75-1BC0D74D53AB}">
      <dgm:prSet/>
      <dgm:spPr/>
      <dgm:t>
        <a:bodyPr/>
        <a:lstStyle/>
        <a:p>
          <a:endParaRPr lang="en-GB"/>
        </a:p>
      </dgm:t>
    </dgm:pt>
    <dgm:pt modelId="{0F60CA0F-3E9C-45BA-99EA-A38F2563A288}" type="sibTrans" cxnId="{F0187072-C46A-4FD9-BB75-1BC0D74D53AB}">
      <dgm:prSet/>
      <dgm:spPr/>
      <dgm:t>
        <a:bodyPr/>
        <a:lstStyle/>
        <a:p>
          <a:endParaRPr lang="en-GB"/>
        </a:p>
      </dgm:t>
    </dgm:pt>
    <dgm:pt modelId="{259624A5-6E74-4162-8B6F-3935207EFBA1}">
      <dgm:prSet custT="1"/>
      <dgm:spPr/>
      <dgm:t>
        <a:bodyPr/>
        <a:lstStyle/>
        <a:p>
          <a:r>
            <a:rPr lang="en-GB" sz="2800" i="1" dirty="0" smtClean="0"/>
            <a:t>Industrial?</a:t>
          </a:r>
          <a:endParaRPr lang="en-GB" sz="2800" i="1" dirty="0"/>
        </a:p>
      </dgm:t>
    </dgm:pt>
    <dgm:pt modelId="{7F7A29AE-A59A-4D1E-B5BA-23950B0B1269}" type="parTrans" cxnId="{EAD89E3F-4AEB-47B7-8615-BA0FC66B3601}">
      <dgm:prSet/>
      <dgm:spPr/>
      <dgm:t>
        <a:bodyPr/>
        <a:lstStyle/>
        <a:p>
          <a:endParaRPr lang="en-GB"/>
        </a:p>
      </dgm:t>
    </dgm:pt>
    <dgm:pt modelId="{488B57F6-F86D-4B38-9C4D-19067BA2888D}" type="sibTrans" cxnId="{EAD89E3F-4AEB-47B7-8615-BA0FC66B3601}">
      <dgm:prSet/>
      <dgm:spPr/>
      <dgm:t>
        <a:bodyPr/>
        <a:lstStyle/>
        <a:p>
          <a:endParaRPr lang="en-GB"/>
        </a:p>
      </dgm:t>
    </dgm:pt>
    <dgm:pt modelId="{4E3290AD-16E1-4901-875D-C98C04C9818A}">
      <dgm:prSet custT="1"/>
      <dgm:spPr/>
      <dgm:t>
        <a:bodyPr/>
        <a:lstStyle/>
        <a:p>
          <a:r>
            <a:rPr lang="en-GB" sz="2800" i="1" dirty="0" smtClean="0"/>
            <a:t>Agricultural?</a:t>
          </a:r>
          <a:endParaRPr lang="en-GB" sz="2800" i="1" dirty="0"/>
        </a:p>
      </dgm:t>
    </dgm:pt>
    <dgm:pt modelId="{4C71296C-97E5-4B8C-BFC7-2FA63802A91F}" type="parTrans" cxnId="{EA0C9D4D-9B49-4456-9E6D-301C181857FE}">
      <dgm:prSet/>
      <dgm:spPr/>
      <dgm:t>
        <a:bodyPr/>
        <a:lstStyle/>
        <a:p>
          <a:endParaRPr lang="en-GB"/>
        </a:p>
      </dgm:t>
    </dgm:pt>
    <dgm:pt modelId="{165032FA-C475-41C5-82BB-00FCA573D999}" type="sibTrans" cxnId="{EA0C9D4D-9B49-4456-9E6D-301C181857FE}">
      <dgm:prSet/>
      <dgm:spPr/>
      <dgm:t>
        <a:bodyPr/>
        <a:lstStyle/>
        <a:p>
          <a:endParaRPr lang="en-GB"/>
        </a:p>
      </dgm:t>
    </dgm:pt>
    <dgm:pt modelId="{498C5658-8E0F-41EB-90D4-7708C937D385}" type="pres">
      <dgm:prSet presAssocID="{94261637-E887-47D8-BD7B-E30F22249736}" presName="Name0" presStyleCnt="0">
        <dgm:presLayoutVars>
          <dgm:chMax val="1"/>
          <dgm:chPref val="1"/>
          <dgm:dir/>
          <dgm:animOne val="branch"/>
          <dgm:animLvl val="lvl"/>
        </dgm:presLayoutVars>
      </dgm:prSet>
      <dgm:spPr/>
      <dgm:t>
        <a:bodyPr/>
        <a:lstStyle/>
        <a:p>
          <a:endParaRPr lang="en-GB"/>
        </a:p>
      </dgm:t>
    </dgm:pt>
    <dgm:pt modelId="{9CCC6417-2B29-4BD1-A217-B7716655C26B}" type="pres">
      <dgm:prSet presAssocID="{7A49EA27-30E0-49D7-868E-85F7EC53FC09}" presName="textCenter" presStyleLbl="node1" presStyleIdx="0" presStyleCnt="7" custScaleX="220588" custScaleY="156883"/>
      <dgm:spPr/>
      <dgm:t>
        <a:bodyPr/>
        <a:lstStyle/>
        <a:p>
          <a:endParaRPr lang="en-GB"/>
        </a:p>
      </dgm:t>
    </dgm:pt>
    <dgm:pt modelId="{D5BB5032-76BF-4E41-8E52-9C60C7C8B891}" type="pres">
      <dgm:prSet presAssocID="{7A49EA27-30E0-49D7-868E-85F7EC53FC09}" presName="cycle_1" presStyleCnt="0"/>
      <dgm:spPr/>
    </dgm:pt>
    <dgm:pt modelId="{BD0A5F19-CF59-4168-A0DE-26CF33609D7C}" type="pres">
      <dgm:prSet presAssocID="{BA2C60A8-F78F-4AF6-98E4-1D1322033A79}" presName="childCenter1" presStyleLbl="node1" presStyleIdx="1" presStyleCnt="7" custScaleX="349302" custScaleY="112205" custLinFactNeighborX="-323" custLinFactNeighborY="-32513"/>
      <dgm:spPr/>
      <dgm:t>
        <a:bodyPr/>
        <a:lstStyle/>
        <a:p>
          <a:endParaRPr lang="en-GB"/>
        </a:p>
      </dgm:t>
    </dgm:pt>
    <dgm:pt modelId="{54259865-0ED0-40DE-91F6-48FF0390B5D6}" type="pres">
      <dgm:prSet presAssocID="{7F7A29AE-A59A-4D1E-B5BA-23950B0B1269}" presName="Name141" presStyleLbl="parChTrans1D3" presStyleIdx="0" presStyleCnt="2"/>
      <dgm:spPr/>
      <dgm:t>
        <a:bodyPr/>
        <a:lstStyle/>
        <a:p>
          <a:endParaRPr lang="en-GB"/>
        </a:p>
      </dgm:t>
    </dgm:pt>
    <dgm:pt modelId="{B81455D6-B0F0-40CF-BDDA-06DFAA81BEE7}" type="pres">
      <dgm:prSet presAssocID="{259624A5-6E74-4162-8B6F-3935207EFBA1}" presName="text1" presStyleLbl="node1" presStyleIdx="2" presStyleCnt="7" custScaleX="338983" custScaleY="97543" custRadScaleRad="233701" custRadScaleInc="-37541">
        <dgm:presLayoutVars>
          <dgm:bulletEnabled val="1"/>
        </dgm:presLayoutVars>
      </dgm:prSet>
      <dgm:spPr/>
      <dgm:t>
        <a:bodyPr/>
        <a:lstStyle/>
        <a:p>
          <a:endParaRPr lang="en-GB"/>
        </a:p>
      </dgm:t>
    </dgm:pt>
    <dgm:pt modelId="{658D6F4B-6003-428D-8FD6-9CD08B51558B}" type="pres">
      <dgm:prSet presAssocID="{4C71296C-97E5-4B8C-BFC7-2FA63802A91F}" presName="Name141" presStyleLbl="parChTrans1D3" presStyleIdx="1" presStyleCnt="2"/>
      <dgm:spPr/>
      <dgm:t>
        <a:bodyPr/>
        <a:lstStyle/>
        <a:p>
          <a:endParaRPr lang="en-GB"/>
        </a:p>
      </dgm:t>
    </dgm:pt>
    <dgm:pt modelId="{0C9ABE4A-C587-495E-B8E9-15F740C56D66}" type="pres">
      <dgm:prSet presAssocID="{4E3290AD-16E1-4901-875D-C98C04C9818A}" presName="text1" presStyleLbl="node1" presStyleIdx="3" presStyleCnt="7" custScaleX="338983" custScaleY="97543" custRadScaleRad="240445" custRadScaleInc="39425">
        <dgm:presLayoutVars>
          <dgm:bulletEnabled val="1"/>
        </dgm:presLayoutVars>
      </dgm:prSet>
      <dgm:spPr/>
      <dgm:t>
        <a:bodyPr/>
        <a:lstStyle/>
        <a:p>
          <a:endParaRPr lang="en-GB"/>
        </a:p>
      </dgm:t>
    </dgm:pt>
    <dgm:pt modelId="{682E79E3-772B-4543-8D56-E6989D13E16B}" type="pres">
      <dgm:prSet presAssocID="{4F8C9FE7-958E-4868-BDB2-093C32B14E2D}" presName="Name144" presStyleLbl="parChTrans1D2" presStyleIdx="0" presStyleCnt="4"/>
      <dgm:spPr/>
      <dgm:t>
        <a:bodyPr/>
        <a:lstStyle/>
        <a:p>
          <a:endParaRPr lang="en-GB"/>
        </a:p>
      </dgm:t>
    </dgm:pt>
    <dgm:pt modelId="{D85E44FE-070F-45CD-9A7A-07D7D14656E8}" type="pres">
      <dgm:prSet presAssocID="{7A49EA27-30E0-49D7-868E-85F7EC53FC09}" presName="cycle_2" presStyleCnt="0"/>
      <dgm:spPr/>
    </dgm:pt>
    <dgm:pt modelId="{99BEC6B2-47F6-4C51-8E9A-B9293143810A}" type="pres">
      <dgm:prSet presAssocID="{FDAA6B64-881D-461A-900C-E9D430FA7AA9}" presName="childCenter2" presStyleLbl="node1" presStyleIdx="4" presStyleCnt="7" custScaleX="312116" custLinFactNeighborX="48796" custLinFactNeighborY="609"/>
      <dgm:spPr/>
      <dgm:t>
        <a:bodyPr/>
        <a:lstStyle/>
        <a:p>
          <a:endParaRPr lang="en-GB"/>
        </a:p>
      </dgm:t>
    </dgm:pt>
    <dgm:pt modelId="{21979EF8-A94D-4B29-8559-A2586589D1D9}" type="pres">
      <dgm:prSet presAssocID="{9AA1E1AA-0CDC-416C-8D60-980017C58BA2}" presName="Name221" presStyleLbl="parChTrans1D2" presStyleIdx="1" presStyleCnt="4"/>
      <dgm:spPr/>
      <dgm:t>
        <a:bodyPr/>
        <a:lstStyle/>
        <a:p>
          <a:endParaRPr lang="en-GB"/>
        </a:p>
      </dgm:t>
    </dgm:pt>
    <dgm:pt modelId="{207B59F9-371E-47A5-9F2D-CA62E92FCC27}" type="pres">
      <dgm:prSet presAssocID="{7A49EA27-30E0-49D7-868E-85F7EC53FC09}" presName="cycle_3" presStyleCnt="0"/>
      <dgm:spPr/>
    </dgm:pt>
    <dgm:pt modelId="{12E472E4-FB1A-4CDD-BC8A-F4A487209D9F}" type="pres">
      <dgm:prSet presAssocID="{F6DF7974-D087-47BD-8DAB-BCE176EDED6E}" presName="childCenter3" presStyleLbl="node1" presStyleIdx="5" presStyleCnt="7" custScaleX="318262"/>
      <dgm:spPr/>
      <dgm:t>
        <a:bodyPr/>
        <a:lstStyle/>
        <a:p>
          <a:endParaRPr lang="en-GB"/>
        </a:p>
      </dgm:t>
    </dgm:pt>
    <dgm:pt modelId="{91069CA6-CEF2-4AFD-A5E5-7C7957C5C094}" type="pres">
      <dgm:prSet presAssocID="{BC9C4EC5-463D-4983-963A-64FBB03C9FFA}" presName="Name288" presStyleLbl="parChTrans1D2" presStyleIdx="2" presStyleCnt="4"/>
      <dgm:spPr/>
      <dgm:t>
        <a:bodyPr/>
        <a:lstStyle/>
        <a:p>
          <a:endParaRPr lang="en-GB"/>
        </a:p>
      </dgm:t>
    </dgm:pt>
    <dgm:pt modelId="{A33AF92A-D797-4938-899A-4615266C996B}" type="pres">
      <dgm:prSet presAssocID="{7A49EA27-30E0-49D7-868E-85F7EC53FC09}" presName="cycle_4" presStyleCnt="0"/>
      <dgm:spPr/>
    </dgm:pt>
    <dgm:pt modelId="{3BC83200-31AE-4C1F-9E51-D0A544C67673}" type="pres">
      <dgm:prSet presAssocID="{89C03736-76A4-469F-96DC-414128D5C2AC}" presName="childCenter4" presStyleLbl="node1" presStyleIdx="6" presStyleCnt="7" custScaleX="257243" custLinFactNeighborX="-94888" custLinFactNeighborY="2061"/>
      <dgm:spPr/>
      <dgm:t>
        <a:bodyPr/>
        <a:lstStyle/>
        <a:p>
          <a:endParaRPr lang="en-GB"/>
        </a:p>
      </dgm:t>
    </dgm:pt>
    <dgm:pt modelId="{A1B84575-A5C1-4B76-85C8-374285C636E0}" type="pres">
      <dgm:prSet presAssocID="{4EBC15B8-F346-4E43-93F6-013C88F3F4F8}" presName="Name345" presStyleLbl="parChTrans1D2" presStyleIdx="3" presStyleCnt="4"/>
      <dgm:spPr/>
      <dgm:t>
        <a:bodyPr/>
        <a:lstStyle/>
        <a:p>
          <a:endParaRPr lang="en-GB"/>
        </a:p>
      </dgm:t>
    </dgm:pt>
  </dgm:ptLst>
  <dgm:cxnLst>
    <dgm:cxn modelId="{74502153-11BD-46A5-A100-3158C5CB1836}" srcId="{7A49EA27-30E0-49D7-868E-85F7EC53FC09}" destId="{FDAA6B64-881D-461A-900C-E9D430FA7AA9}" srcOrd="1" destOrd="0" parTransId="{9AA1E1AA-0CDC-416C-8D60-980017C58BA2}" sibTransId="{91001F76-502C-4A0E-B2EB-786EA645B729}"/>
    <dgm:cxn modelId="{176AB10D-5477-4164-BE37-CF7E2332F7BE}" srcId="{7A49EA27-30E0-49D7-868E-85F7EC53FC09}" destId="{BA2C60A8-F78F-4AF6-98E4-1D1322033A79}" srcOrd="0" destOrd="0" parTransId="{4F8C9FE7-958E-4868-BDB2-093C32B14E2D}" sibTransId="{46519458-7527-4B20-B822-305F9B7F91CF}"/>
    <dgm:cxn modelId="{EA0C9D4D-9B49-4456-9E6D-301C181857FE}" srcId="{BA2C60A8-F78F-4AF6-98E4-1D1322033A79}" destId="{4E3290AD-16E1-4901-875D-C98C04C9818A}" srcOrd="1" destOrd="0" parTransId="{4C71296C-97E5-4B8C-BFC7-2FA63802A91F}" sibTransId="{165032FA-C475-41C5-82BB-00FCA573D999}"/>
    <dgm:cxn modelId="{3BC9C31D-1FF7-4F04-B7F7-C29EAFC3FCC6}" type="presOf" srcId="{94261637-E887-47D8-BD7B-E30F22249736}" destId="{498C5658-8E0F-41EB-90D4-7708C937D385}" srcOrd="0" destOrd="0" presId="urn:microsoft.com/office/officeart/2008/layout/RadialCluster"/>
    <dgm:cxn modelId="{F64BF0C2-264D-4056-B961-FAB3AC334121}" srcId="{7A49EA27-30E0-49D7-868E-85F7EC53FC09}" destId="{F6DF7974-D087-47BD-8DAB-BCE176EDED6E}" srcOrd="2" destOrd="0" parTransId="{BC9C4EC5-463D-4983-963A-64FBB03C9FFA}" sibTransId="{1162DEE2-A026-47AB-82CD-7827DBFC658F}"/>
    <dgm:cxn modelId="{C02286D8-20E4-4E0A-A429-BB5CE5111E42}" type="presOf" srcId="{FDAA6B64-881D-461A-900C-E9D430FA7AA9}" destId="{99BEC6B2-47F6-4C51-8E9A-B9293143810A}" srcOrd="0" destOrd="0" presId="urn:microsoft.com/office/officeart/2008/layout/RadialCluster"/>
    <dgm:cxn modelId="{07AFCFA4-089F-442E-A7CD-E3E188AEBAD3}" type="presOf" srcId="{9AA1E1AA-0CDC-416C-8D60-980017C58BA2}" destId="{21979EF8-A94D-4B29-8559-A2586589D1D9}" srcOrd="0" destOrd="0" presId="urn:microsoft.com/office/officeart/2008/layout/RadialCluster"/>
    <dgm:cxn modelId="{EAD89E3F-4AEB-47B7-8615-BA0FC66B3601}" srcId="{BA2C60A8-F78F-4AF6-98E4-1D1322033A79}" destId="{259624A5-6E74-4162-8B6F-3935207EFBA1}" srcOrd="0" destOrd="0" parTransId="{7F7A29AE-A59A-4D1E-B5BA-23950B0B1269}" sibTransId="{488B57F6-F86D-4B38-9C4D-19067BA2888D}"/>
    <dgm:cxn modelId="{632E858C-F8CD-4FBD-9D70-FB4FF9C3A0AD}" type="presOf" srcId="{7F7A29AE-A59A-4D1E-B5BA-23950B0B1269}" destId="{54259865-0ED0-40DE-91F6-48FF0390B5D6}" srcOrd="0" destOrd="0" presId="urn:microsoft.com/office/officeart/2008/layout/RadialCluster"/>
    <dgm:cxn modelId="{F0187072-C46A-4FD9-BB75-1BC0D74D53AB}" srcId="{7A49EA27-30E0-49D7-868E-85F7EC53FC09}" destId="{89C03736-76A4-469F-96DC-414128D5C2AC}" srcOrd="3" destOrd="0" parTransId="{4EBC15B8-F346-4E43-93F6-013C88F3F4F8}" sibTransId="{0F60CA0F-3E9C-45BA-99EA-A38F2563A288}"/>
    <dgm:cxn modelId="{8B340D22-A86D-4446-B045-FDD23CEC8718}" type="presOf" srcId="{BA2C60A8-F78F-4AF6-98E4-1D1322033A79}" destId="{BD0A5F19-CF59-4168-A0DE-26CF33609D7C}" srcOrd="0" destOrd="0" presId="urn:microsoft.com/office/officeart/2008/layout/RadialCluster"/>
    <dgm:cxn modelId="{0CAD5366-AD78-48C8-BC4A-3E583DB3FA81}" type="presOf" srcId="{7A49EA27-30E0-49D7-868E-85F7EC53FC09}" destId="{9CCC6417-2B29-4BD1-A217-B7716655C26B}" srcOrd="0" destOrd="0" presId="urn:microsoft.com/office/officeart/2008/layout/RadialCluster"/>
    <dgm:cxn modelId="{CEF4C808-46C0-47D6-81CD-8C8A89C32120}" type="presOf" srcId="{4F8C9FE7-958E-4868-BDB2-093C32B14E2D}" destId="{682E79E3-772B-4543-8D56-E6989D13E16B}" srcOrd="0" destOrd="0" presId="urn:microsoft.com/office/officeart/2008/layout/RadialCluster"/>
    <dgm:cxn modelId="{2D7F28DF-CBE8-4B44-AA13-9948A71D14BD}" type="presOf" srcId="{259624A5-6E74-4162-8B6F-3935207EFBA1}" destId="{B81455D6-B0F0-40CF-BDDA-06DFAA81BEE7}" srcOrd="0" destOrd="0" presId="urn:microsoft.com/office/officeart/2008/layout/RadialCluster"/>
    <dgm:cxn modelId="{6AFF006D-A5A9-4EB7-98A6-9389FC364589}" srcId="{94261637-E887-47D8-BD7B-E30F22249736}" destId="{7A49EA27-30E0-49D7-868E-85F7EC53FC09}" srcOrd="0" destOrd="0" parTransId="{D3A314DA-E094-4905-A673-5ED908073E38}" sibTransId="{7EAF2273-5554-463F-A9A5-B233D9761CE2}"/>
    <dgm:cxn modelId="{A2922617-766C-44C4-9871-FFE4DD4BCA9C}" type="presOf" srcId="{89C03736-76A4-469F-96DC-414128D5C2AC}" destId="{3BC83200-31AE-4C1F-9E51-D0A544C67673}" srcOrd="0" destOrd="0" presId="urn:microsoft.com/office/officeart/2008/layout/RadialCluster"/>
    <dgm:cxn modelId="{E62FE53F-35B9-46B9-8FD8-7BF31C83A546}" type="presOf" srcId="{4E3290AD-16E1-4901-875D-C98C04C9818A}" destId="{0C9ABE4A-C587-495E-B8E9-15F740C56D66}" srcOrd="0" destOrd="0" presId="urn:microsoft.com/office/officeart/2008/layout/RadialCluster"/>
    <dgm:cxn modelId="{F2BCD977-177F-4F0B-B12C-4A61CC770666}" type="presOf" srcId="{F6DF7974-D087-47BD-8DAB-BCE176EDED6E}" destId="{12E472E4-FB1A-4CDD-BC8A-F4A487209D9F}" srcOrd="0" destOrd="0" presId="urn:microsoft.com/office/officeart/2008/layout/RadialCluster"/>
    <dgm:cxn modelId="{03C36690-819B-4061-9A67-960743F60FEA}" type="presOf" srcId="{4C71296C-97E5-4B8C-BFC7-2FA63802A91F}" destId="{658D6F4B-6003-428D-8FD6-9CD08B51558B}" srcOrd="0" destOrd="0" presId="urn:microsoft.com/office/officeart/2008/layout/RadialCluster"/>
    <dgm:cxn modelId="{83BB89D2-3A90-46E2-8BCB-9B2FAC67047C}" type="presOf" srcId="{BC9C4EC5-463D-4983-963A-64FBB03C9FFA}" destId="{91069CA6-CEF2-4AFD-A5E5-7C7957C5C094}" srcOrd="0" destOrd="0" presId="urn:microsoft.com/office/officeart/2008/layout/RadialCluster"/>
    <dgm:cxn modelId="{706061DA-E332-4697-B0E2-B3D4C146AB72}" type="presOf" srcId="{4EBC15B8-F346-4E43-93F6-013C88F3F4F8}" destId="{A1B84575-A5C1-4B76-85C8-374285C636E0}" srcOrd="0" destOrd="0" presId="urn:microsoft.com/office/officeart/2008/layout/RadialCluster"/>
    <dgm:cxn modelId="{1E16A97F-3540-4B3E-B5CC-13B975B70F14}" type="presParOf" srcId="{498C5658-8E0F-41EB-90D4-7708C937D385}" destId="{9CCC6417-2B29-4BD1-A217-B7716655C26B}" srcOrd="0" destOrd="0" presId="urn:microsoft.com/office/officeart/2008/layout/RadialCluster"/>
    <dgm:cxn modelId="{437C53BB-E669-4F20-9B20-53A1F1DBF4BF}" type="presParOf" srcId="{498C5658-8E0F-41EB-90D4-7708C937D385}" destId="{D5BB5032-76BF-4E41-8E52-9C60C7C8B891}" srcOrd="1" destOrd="0" presId="urn:microsoft.com/office/officeart/2008/layout/RadialCluster"/>
    <dgm:cxn modelId="{C608EF29-1B87-4AFD-A4F3-CA64FA13E95B}" type="presParOf" srcId="{D5BB5032-76BF-4E41-8E52-9C60C7C8B891}" destId="{BD0A5F19-CF59-4168-A0DE-26CF33609D7C}" srcOrd="0" destOrd="0" presId="urn:microsoft.com/office/officeart/2008/layout/RadialCluster"/>
    <dgm:cxn modelId="{4446FFDE-7AD9-4E6C-A30F-359BE272FFA6}" type="presParOf" srcId="{D5BB5032-76BF-4E41-8E52-9C60C7C8B891}" destId="{54259865-0ED0-40DE-91F6-48FF0390B5D6}" srcOrd="1" destOrd="0" presId="urn:microsoft.com/office/officeart/2008/layout/RadialCluster"/>
    <dgm:cxn modelId="{F61B09E8-A24A-4A5D-B863-49420FA04E78}" type="presParOf" srcId="{D5BB5032-76BF-4E41-8E52-9C60C7C8B891}" destId="{B81455D6-B0F0-40CF-BDDA-06DFAA81BEE7}" srcOrd="2" destOrd="0" presId="urn:microsoft.com/office/officeart/2008/layout/RadialCluster"/>
    <dgm:cxn modelId="{0C11BF0D-6592-4F4B-A044-D4640312A9BF}" type="presParOf" srcId="{D5BB5032-76BF-4E41-8E52-9C60C7C8B891}" destId="{658D6F4B-6003-428D-8FD6-9CD08B51558B}" srcOrd="3" destOrd="0" presId="urn:microsoft.com/office/officeart/2008/layout/RadialCluster"/>
    <dgm:cxn modelId="{8C141B59-9167-4393-B5C3-E87F41BEC9BD}" type="presParOf" srcId="{D5BB5032-76BF-4E41-8E52-9C60C7C8B891}" destId="{0C9ABE4A-C587-495E-B8E9-15F740C56D66}" srcOrd="4" destOrd="0" presId="urn:microsoft.com/office/officeart/2008/layout/RadialCluster"/>
    <dgm:cxn modelId="{2C6FE839-8D62-48A2-BECA-7DDCFACF1687}" type="presParOf" srcId="{498C5658-8E0F-41EB-90D4-7708C937D385}" destId="{682E79E3-772B-4543-8D56-E6989D13E16B}" srcOrd="2" destOrd="0" presId="urn:microsoft.com/office/officeart/2008/layout/RadialCluster"/>
    <dgm:cxn modelId="{4AEC0FBD-CEF3-470A-9436-BB6D5AA80902}" type="presParOf" srcId="{498C5658-8E0F-41EB-90D4-7708C937D385}" destId="{D85E44FE-070F-45CD-9A7A-07D7D14656E8}" srcOrd="3" destOrd="0" presId="urn:microsoft.com/office/officeart/2008/layout/RadialCluster"/>
    <dgm:cxn modelId="{16EB7047-0D2B-42D2-BB9C-61F3E3E3B018}" type="presParOf" srcId="{D85E44FE-070F-45CD-9A7A-07D7D14656E8}" destId="{99BEC6B2-47F6-4C51-8E9A-B9293143810A}" srcOrd="0" destOrd="0" presId="urn:microsoft.com/office/officeart/2008/layout/RadialCluster"/>
    <dgm:cxn modelId="{056988D1-1780-4335-A4D0-80DF26C8FE52}" type="presParOf" srcId="{498C5658-8E0F-41EB-90D4-7708C937D385}" destId="{21979EF8-A94D-4B29-8559-A2586589D1D9}" srcOrd="4" destOrd="0" presId="urn:microsoft.com/office/officeart/2008/layout/RadialCluster"/>
    <dgm:cxn modelId="{0A1D8708-436A-4787-AE79-76497AEBB886}" type="presParOf" srcId="{498C5658-8E0F-41EB-90D4-7708C937D385}" destId="{207B59F9-371E-47A5-9F2D-CA62E92FCC27}" srcOrd="5" destOrd="0" presId="urn:microsoft.com/office/officeart/2008/layout/RadialCluster"/>
    <dgm:cxn modelId="{A77E329A-CB3E-4007-8E59-7E87E4BBC3A8}" type="presParOf" srcId="{207B59F9-371E-47A5-9F2D-CA62E92FCC27}" destId="{12E472E4-FB1A-4CDD-BC8A-F4A487209D9F}" srcOrd="0" destOrd="0" presId="urn:microsoft.com/office/officeart/2008/layout/RadialCluster"/>
    <dgm:cxn modelId="{17568293-B0EA-4140-81B0-CA9EDCC933CA}" type="presParOf" srcId="{498C5658-8E0F-41EB-90D4-7708C937D385}" destId="{91069CA6-CEF2-4AFD-A5E5-7C7957C5C094}" srcOrd="6" destOrd="0" presId="urn:microsoft.com/office/officeart/2008/layout/RadialCluster"/>
    <dgm:cxn modelId="{952F248A-7338-471B-8C90-8288DEF905AB}" type="presParOf" srcId="{498C5658-8E0F-41EB-90D4-7708C937D385}" destId="{A33AF92A-D797-4938-899A-4615266C996B}" srcOrd="7" destOrd="0" presId="urn:microsoft.com/office/officeart/2008/layout/RadialCluster"/>
    <dgm:cxn modelId="{CB4C4FF1-311E-45F3-A241-49CD6B4F4871}" type="presParOf" srcId="{A33AF92A-D797-4938-899A-4615266C996B}" destId="{3BC83200-31AE-4C1F-9E51-D0A544C67673}" srcOrd="0" destOrd="0" presId="urn:microsoft.com/office/officeart/2008/layout/RadialCluster"/>
    <dgm:cxn modelId="{4A06CF6A-11C4-486A-AA16-32B42022B410}" type="presParOf" srcId="{498C5658-8E0F-41EB-90D4-7708C937D385}" destId="{A1B84575-A5C1-4B76-85C8-374285C636E0}"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84575-A5C1-4B76-85C8-374285C636E0}">
      <dsp:nvSpPr>
        <dsp:cNvPr id="0" name=""/>
        <dsp:cNvSpPr/>
      </dsp:nvSpPr>
      <dsp:spPr>
        <a:xfrm rot="10745770">
          <a:off x="1687770" y="2717347"/>
          <a:ext cx="1534683" cy="0"/>
        </a:xfrm>
        <a:custGeom>
          <a:avLst/>
          <a:gdLst/>
          <a:ahLst/>
          <a:cxnLst/>
          <a:rect l="0" t="0" r="0" b="0"/>
          <a:pathLst>
            <a:path>
              <a:moveTo>
                <a:pt x="0" y="0"/>
              </a:moveTo>
              <a:lnTo>
                <a:pt x="1534683"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069CA6-CEF2-4AFD-A5E5-7C7957C5C094}">
      <dsp:nvSpPr>
        <dsp:cNvPr id="0" name=""/>
        <dsp:cNvSpPr/>
      </dsp:nvSpPr>
      <dsp:spPr>
        <a:xfrm rot="5400000">
          <a:off x="4030432" y="3728431"/>
          <a:ext cx="544089" cy="0"/>
        </a:xfrm>
        <a:custGeom>
          <a:avLst/>
          <a:gdLst/>
          <a:ahLst/>
          <a:cxnLst/>
          <a:rect l="0" t="0" r="0" b="0"/>
          <a:pathLst>
            <a:path>
              <a:moveTo>
                <a:pt x="0" y="0"/>
              </a:moveTo>
              <a:lnTo>
                <a:pt x="544089"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79EF8-A94D-4B29-8559-A2586589D1D9}">
      <dsp:nvSpPr>
        <dsp:cNvPr id="0" name=""/>
        <dsp:cNvSpPr/>
      </dsp:nvSpPr>
      <dsp:spPr>
        <a:xfrm rot="18902">
          <a:off x="5382590" y="2696418"/>
          <a:ext cx="828108" cy="0"/>
        </a:xfrm>
        <a:custGeom>
          <a:avLst/>
          <a:gdLst/>
          <a:ahLst/>
          <a:cxnLst/>
          <a:rect l="0" t="0" r="0" b="0"/>
          <a:pathLst>
            <a:path>
              <a:moveTo>
                <a:pt x="0" y="0"/>
              </a:moveTo>
              <a:lnTo>
                <a:pt x="82810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2E79E3-772B-4543-8D56-E6989D13E16B}">
      <dsp:nvSpPr>
        <dsp:cNvPr id="0" name=""/>
        <dsp:cNvSpPr/>
      </dsp:nvSpPr>
      <dsp:spPr>
        <a:xfrm rot="16186218">
          <a:off x="3845706" y="1468142"/>
          <a:ext cx="903758" cy="0"/>
        </a:xfrm>
        <a:custGeom>
          <a:avLst/>
          <a:gdLst/>
          <a:ahLst/>
          <a:cxnLst/>
          <a:rect l="0" t="0" r="0" b="0"/>
          <a:pathLst>
            <a:path>
              <a:moveTo>
                <a:pt x="0" y="0"/>
              </a:moveTo>
              <a:lnTo>
                <a:pt x="903758" y="0"/>
              </a:lnTo>
            </a:path>
          </a:pathLst>
        </a:custGeom>
        <a:noFill/>
        <a:ln w="254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CC6417-2B29-4BD1-A217-B7716655C26B}">
      <dsp:nvSpPr>
        <dsp:cNvPr id="0" name=""/>
        <dsp:cNvSpPr/>
      </dsp:nvSpPr>
      <dsp:spPr>
        <a:xfrm>
          <a:off x="3222358" y="1920018"/>
          <a:ext cx="2160237" cy="1536369"/>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GB" sz="3200" b="1" kern="1200" dirty="0" smtClean="0"/>
            <a:t>Mao’s Problems in 1949</a:t>
          </a:r>
          <a:endParaRPr lang="en-GB" sz="3200" b="1" kern="1200" dirty="0"/>
        </a:p>
      </dsp:txBody>
      <dsp:txXfrm>
        <a:off x="3297357" y="1995017"/>
        <a:ext cx="2010239" cy="1386371"/>
      </dsp:txXfrm>
    </dsp:sp>
    <dsp:sp modelId="{BD0A5F19-CF59-4168-A0DE-26CF33609D7C}">
      <dsp:nvSpPr>
        <dsp:cNvPr id="0" name=""/>
        <dsp:cNvSpPr/>
      </dsp:nvSpPr>
      <dsp:spPr>
        <a:xfrm>
          <a:off x="3148349" y="280048"/>
          <a:ext cx="2291899" cy="736218"/>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GB" sz="3200" b="1" u="sng" kern="1200" dirty="0" smtClean="0"/>
            <a:t>Economic?</a:t>
          </a:r>
          <a:endParaRPr lang="en-GB" sz="3200" b="1" u="sng" kern="1200" dirty="0"/>
        </a:p>
      </dsp:txBody>
      <dsp:txXfrm>
        <a:off x="3184288" y="315987"/>
        <a:ext cx="2220021" cy="664340"/>
      </dsp:txXfrm>
    </dsp:sp>
    <dsp:sp modelId="{54259865-0ED0-40DE-91F6-48FF0390B5D6}">
      <dsp:nvSpPr>
        <dsp:cNvPr id="0" name=""/>
        <dsp:cNvSpPr/>
      </dsp:nvSpPr>
      <dsp:spPr>
        <a:xfrm rot="10506248">
          <a:off x="2511067" y="773561"/>
          <a:ext cx="638446" cy="0"/>
        </a:xfrm>
        <a:custGeom>
          <a:avLst/>
          <a:gdLst/>
          <a:ahLst/>
          <a:cxnLst/>
          <a:rect l="0" t="0" r="0" b="0"/>
          <a:pathLst>
            <a:path>
              <a:moveTo>
                <a:pt x="0" y="0"/>
              </a:moveTo>
              <a:lnTo>
                <a:pt x="638446"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1455D6-B0F0-40CF-BDDA-06DFAA81BEE7}">
      <dsp:nvSpPr>
        <dsp:cNvPr id="0" name=""/>
        <dsp:cNvSpPr/>
      </dsp:nvSpPr>
      <dsp:spPr>
        <a:xfrm>
          <a:off x="288039" y="576057"/>
          <a:ext cx="2224192" cy="64001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GB" sz="2800" i="1" kern="1200" dirty="0" smtClean="0"/>
            <a:t>Industrial?</a:t>
          </a:r>
          <a:endParaRPr lang="en-GB" sz="2800" i="1" kern="1200" dirty="0"/>
        </a:p>
      </dsp:txBody>
      <dsp:txXfrm>
        <a:off x="319282" y="607300"/>
        <a:ext cx="2161706" cy="577529"/>
      </dsp:txXfrm>
    </dsp:sp>
    <dsp:sp modelId="{658D6F4B-6003-428D-8FD6-9CD08B51558B}">
      <dsp:nvSpPr>
        <dsp:cNvPr id="0" name=""/>
        <dsp:cNvSpPr/>
      </dsp:nvSpPr>
      <dsp:spPr>
        <a:xfrm rot="363959">
          <a:off x="5438129" y="809916"/>
          <a:ext cx="756673" cy="0"/>
        </a:xfrm>
        <a:custGeom>
          <a:avLst/>
          <a:gdLst/>
          <a:ahLst/>
          <a:cxnLst/>
          <a:rect l="0" t="0" r="0" b="0"/>
          <a:pathLst>
            <a:path>
              <a:moveTo>
                <a:pt x="0" y="0"/>
              </a:moveTo>
              <a:lnTo>
                <a:pt x="756673" y="0"/>
              </a:lnTo>
            </a:path>
          </a:pathLst>
        </a:custGeom>
        <a:noFill/>
        <a:ln w="25400" cap="flat" cmpd="sng" algn="ctr">
          <a:solidFill>
            <a:schemeClr val="accent5">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9ABE4A-C587-495E-B8E9-15F740C56D66}">
      <dsp:nvSpPr>
        <dsp:cNvPr id="0" name=""/>
        <dsp:cNvSpPr/>
      </dsp:nvSpPr>
      <dsp:spPr>
        <a:xfrm>
          <a:off x="6192685" y="648069"/>
          <a:ext cx="2224192" cy="640015"/>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GB" sz="2800" i="1" kern="1200" dirty="0" smtClean="0"/>
            <a:t>Agricultural?</a:t>
          </a:r>
          <a:endParaRPr lang="en-GB" sz="2800" i="1" kern="1200" dirty="0"/>
        </a:p>
      </dsp:txBody>
      <dsp:txXfrm>
        <a:off x="6223928" y="679312"/>
        <a:ext cx="2161706" cy="577529"/>
      </dsp:txXfrm>
    </dsp:sp>
    <dsp:sp modelId="{99BEC6B2-47F6-4C51-8E9A-B9293143810A}">
      <dsp:nvSpPr>
        <dsp:cNvPr id="0" name=""/>
        <dsp:cNvSpPr/>
      </dsp:nvSpPr>
      <dsp:spPr>
        <a:xfrm>
          <a:off x="6210692" y="2376256"/>
          <a:ext cx="2047908" cy="656136"/>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GB" sz="3200" b="1" u="sng" kern="1200" dirty="0" smtClean="0"/>
            <a:t>Political?</a:t>
          </a:r>
          <a:endParaRPr lang="en-GB" sz="3200" b="1" u="sng" kern="1200" dirty="0"/>
        </a:p>
      </dsp:txBody>
      <dsp:txXfrm>
        <a:off x="6242722" y="2408286"/>
        <a:ext cx="1983848" cy="592076"/>
      </dsp:txXfrm>
    </dsp:sp>
    <dsp:sp modelId="{12E472E4-FB1A-4CDD-BC8A-F4A487209D9F}">
      <dsp:nvSpPr>
        <dsp:cNvPr id="0" name=""/>
        <dsp:cNvSpPr/>
      </dsp:nvSpPr>
      <dsp:spPr>
        <a:xfrm>
          <a:off x="3258360" y="4000476"/>
          <a:ext cx="2088234" cy="656136"/>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GB" sz="3200" b="1" u="sng" kern="1200" dirty="0" smtClean="0"/>
            <a:t>Foreign?</a:t>
          </a:r>
          <a:endParaRPr lang="en-GB" sz="3200" b="1" u="sng" kern="1200" dirty="0"/>
        </a:p>
      </dsp:txBody>
      <dsp:txXfrm>
        <a:off x="3290390" y="4032506"/>
        <a:ext cx="2024174" cy="592076"/>
      </dsp:txXfrm>
    </dsp:sp>
    <dsp:sp modelId="{3BC83200-31AE-4C1F-9E51-D0A544C67673}">
      <dsp:nvSpPr>
        <dsp:cNvPr id="0" name=""/>
        <dsp:cNvSpPr/>
      </dsp:nvSpPr>
      <dsp:spPr>
        <a:xfrm>
          <a:off x="0" y="2414697"/>
          <a:ext cx="1687866" cy="656136"/>
        </a:xfrm>
        <a:prstGeom prst="roundRect">
          <a:avLst/>
        </a:prstGeom>
        <a:solidFill>
          <a:schemeClr val="lt1">
            <a:hueOff val="0"/>
            <a:satOff val="0"/>
            <a:lumOff val="0"/>
            <a:alphaOff val="0"/>
          </a:schemeClr>
        </a:solid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lvl="0" algn="ctr" defTabSz="1422400">
            <a:lnSpc>
              <a:spcPct val="90000"/>
            </a:lnSpc>
            <a:spcBef>
              <a:spcPct val="0"/>
            </a:spcBef>
            <a:spcAft>
              <a:spcPct val="35000"/>
            </a:spcAft>
          </a:pPr>
          <a:r>
            <a:rPr lang="en-GB" sz="3200" b="1" u="sng" kern="1200" dirty="0" smtClean="0"/>
            <a:t>Social?</a:t>
          </a:r>
          <a:endParaRPr lang="en-GB" sz="3200" b="1" u="sng" kern="1200" dirty="0"/>
        </a:p>
      </dsp:txBody>
      <dsp:txXfrm>
        <a:off x="32030" y="2446727"/>
        <a:ext cx="1623806" cy="592076"/>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0.1535</cdr:x>
      <cdr:y>0.1955</cdr:y>
    </cdr:from>
    <cdr:to>
      <cdr:x>0.26375</cdr:x>
      <cdr:y>0.3425</cdr:y>
    </cdr:to>
    <cdr:sp macro="" textlink="">
      <cdr:nvSpPr>
        <cdr:cNvPr id="3" name="Rectangle 2"/>
        <cdr:cNvSpPr/>
      </cdr:nvSpPr>
      <cdr:spPr>
        <a:xfrm xmlns:a="http://schemas.openxmlformats.org/drawingml/2006/main">
          <a:off x="1403648" y="1340768"/>
          <a:ext cx="1008112" cy="1008112"/>
        </a:xfrm>
        <a:prstGeom xmlns:a="http://schemas.openxmlformats.org/drawingml/2006/main" prst="rect">
          <a:avLst/>
        </a:prstGeom>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pPr algn="ctr"/>
          <a:r>
            <a:rPr lang="en-US" sz="1400" b="1" i="1" dirty="0" smtClean="0"/>
            <a:t>1950 - Agrarian Land Reform</a:t>
          </a:r>
          <a:endParaRPr lang="en-US" sz="1400" b="1"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D86A2F-07DA-4A90-B056-D62E89D78C90}" type="datetimeFigureOut">
              <a:rPr lang="en-GB" smtClean="0"/>
              <a:t>17/10/2017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768870-5C6C-4E90-B4B8-7EC618B65EEB}" type="slidenum">
              <a:rPr lang="en-GB" smtClean="0"/>
              <a:t>‹Nº›</a:t>
            </a:fld>
            <a:endParaRPr lang="en-GB"/>
          </a:p>
        </p:txBody>
      </p:sp>
    </p:spTree>
    <p:extLst>
      <p:ext uri="{BB962C8B-B14F-4D97-AF65-F5344CB8AC3E}">
        <p14:creationId xmlns:p14="http://schemas.microsoft.com/office/powerpoint/2010/main" val="2101186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Video = 1.30.18</a:t>
            </a:r>
            <a:r>
              <a:rPr lang="en-GB" baseline="0" dirty="0" smtClean="0"/>
              <a:t> </a:t>
            </a:r>
            <a:r>
              <a:rPr lang="en-GB" dirty="0" smtClean="0"/>
              <a:t>– 1.53.32 </a:t>
            </a:r>
            <a:endParaRPr lang="en-GB" dirty="0"/>
          </a:p>
        </p:txBody>
      </p:sp>
      <p:sp>
        <p:nvSpPr>
          <p:cNvPr id="4" name="Slide Number Placeholder 3"/>
          <p:cNvSpPr>
            <a:spLocks noGrp="1"/>
          </p:cNvSpPr>
          <p:nvPr>
            <p:ph type="sldNum" sz="quarter" idx="10"/>
          </p:nvPr>
        </p:nvSpPr>
        <p:spPr/>
        <p:txBody>
          <a:bodyPr/>
          <a:lstStyle/>
          <a:p>
            <a:fld id="{CD470232-B7B8-4F74-B70E-9EEB5E7E843C}"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1115430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461047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29339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48564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08832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606018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1400353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872614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567939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086108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827941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2610993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A66552-DFAD-4020-A739-B6721856A646}" type="datetimeFigureOut">
              <a:rPr lang="en-GB" smtClean="0">
                <a:solidFill>
                  <a:prstClr val="black">
                    <a:tint val="75000"/>
                  </a:prstClr>
                </a:solidFill>
              </a:rPr>
              <a:pPr/>
              <a:t>17/10/2017</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159557-F0E8-4EE1-8792-51A233DF8632}" type="slidenum">
              <a:rPr lang="en-GB" smtClean="0">
                <a:solidFill>
                  <a:prstClr val="black">
                    <a:tint val="75000"/>
                  </a:prstClr>
                </a:solidFill>
              </a:rPr>
              <a:pPr/>
              <a:t>‹Nº›</a:t>
            </a:fld>
            <a:endParaRPr lang="en-GB">
              <a:solidFill>
                <a:prstClr val="black">
                  <a:tint val="75000"/>
                </a:prstClr>
              </a:solidFill>
            </a:endParaRPr>
          </a:p>
        </p:txBody>
      </p:sp>
    </p:spTree>
    <p:extLst>
      <p:ext uri="{BB962C8B-B14F-4D97-AF65-F5344CB8AC3E}">
        <p14:creationId xmlns:p14="http://schemas.microsoft.com/office/powerpoint/2010/main" val="3817104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http://www.google.com.hk/url?sa=i&amp;rct=j&amp;q=mao's+agrarian+reform+law&amp;source=images&amp;cd=&amp;cad=rja&amp;docid=r5Sl9M4Mh7xC0M&amp;tbnid=tr7AmSVv4vKwuM:&amp;ved=0CAUQjRw&amp;url=http://english.people.com.cn/102775/203239/index.html&amp;ei=hC0iUavTDo-QiAfA0IDQDQ&amp;psig=AFQjCNHGpyf5bzbNnwY0QsAEdFrpEBOtKw&amp;ust=136128076820094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om.hk/url?sa=i&amp;rct=j&amp;q=mao's+agrarian+reform+law&amp;source=images&amp;cd=&amp;cad=rja&amp;docid=SuU6h65QQAufOM&amp;tbnid=7jjFGBuCO0MK4M:&amp;ved=0CAUQjRw&amp;url=http://www.xtimeline.com/evt/view.aspx?id=414317&amp;ei=Ay4iUbTTLIWkiAfBj4DwAw&amp;psig=AFQjCNHGpyf5bzbNnwY0QsAEdFrpEBOtKw&amp;ust=1361280768200948"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www.google.com.hk/url?sa=i&amp;rct=j&amp;q=mao's+land+reform&amp;source=images&amp;cd=&amp;cad=rja&amp;docid=VXWr3-8dJgA2tM&amp;tbnid=YwGHfSfkXJOeCM:&amp;ved=0CAUQjRw&amp;url=http://revcom.us/a/260/avakian-on-cultural-revolution-in-china-en.html&amp;ei=QS4iUYjSEK-yiQemi4Aw&amp;psig=AFQjCNH-zCGKfLsEKKJChJBo35o1IK4lpQ&amp;ust=136128095724626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google.com.hk/url?sa=i&amp;rct=j&amp;q=mao's+agrarian+reform+law&amp;source=images&amp;cd=&amp;cad=rja&amp;docid=WcbjDxXwNZabrM&amp;tbnid=frtsZvqwK9fCuM:&amp;ved=0CAUQjRw&amp;url=http://www.dipity.com/leggomyeggo588/Chinese-Revolution/&amp;ei=1y0iUcyIHuewiQeV6YDoAg&amp;psig=AFQjCNHGpyf5bzbNnwY0QsAEdFrpEBOtKw&amp;ust=1361280768200948" TargetMode="Externa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google.com.hk/url?sa=i&amp;rct=j&amp;q=mao's+agrarian+reform+law&amp;source=images&amp;cd=&amp;cad=rja&amp;docid=0c55GkYdetGVGM&amp;tbnid=meWl8g0nu1eLZM:&amp;ved=0CAUQjRw&amp;url=http://factsanddetails.com/china.php?itemid=347&amp;ei=5i0iUbjvE6yciAeC_YDwAg&amp;psig=AFQjCNHGpyf5bzbNnwY0QsAEdFrpEBOtKw&amp;ust=1361280768200948" TargetMode="Externa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washingtonpost.com/wp-dyn/content/article/2008/08/11/AR2008081102015.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google.com.hk/url?sa=i&amp;rct=j&amp;q=mao's+five+year+plan&amp;source=images&amp;cd=&amp;cad=rja&amp;docid=shcHWqrbGfkHbM&amp;tbnid=v_-jmOS5ym4zsM:&amp;ved=0CAUQjRw&amp;url=http://chineseposters.net/themes/first-five-year-plan.php&amp;ei=MC8iUeKIAa6YiAf5woDYAQ&amp;psig=AFQjCNFuB31CyskXIw2q6Ze2Q9_qgGlGIA&amp;ust=136128118502363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google.com.hk/url?sa=i&amp;rct=j&amp;q=chinese+industrialisation&amp;source=images&amp;cd=&amp;cad=rja&amp;docid=dqL7_l6DFEbGmM&amp;tbnid=auux5KATKD5SIM:&amp;ved=0CAUQjRw&amp;url=http://www.eastasiaforum.org/2011/02/02/chinese-investment-in-mongolia-an-uneasy-courtship-between-goliath-and-david/&amp;ei=ty4iUeusCIWSiQeG6YDADw&amp;psig=AFQjCNEzXNLZHLn4JgNpddwsB134VfUYNw&amp;ust=1361281033516997" TargetMode="Externa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hyperlink" Target="http://www.google.com.hk/url?sa=i&amp;rct=j&amp;q=chinese+industrialisation&amp;source=images&amp;cd=&amp;cad=rja&amp;docid=7Cly3T12w7NhMM&amp;tbnid=e-Nxtn-nMO1EHM:&amp;ved=0CAUQjRw&amp;url=http://www.earthtimes.org/pollution/china-worlds-biggest-greenhouse-gas-emitter-introduces-pollution-controls/227/&amp;ei=yi4iUfruO6iSiAeJpoCYAw&amp;psig=AFQjCNEzXNLZHLn4JgNpddwsB134VfUYNw&amp;ust=1361281033516997"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hk/url?sa=i&amp;rct=j&amp;q=mao's+five+year+plan&amp;source=images&amp;cd=&amp;cad=rja&amp;docid=EJYHh5Dy4HdmlM&amp;tbnid=Cy2Z-iBB3m9t-M:&amp;ved=0CAUQjRw&amp;url=http://www.dipity.com/Zuliasz/Chairman-Mao-is-Da-Man_3/&amp;ei=Iy8iUbCREu-0iQe0ioHYCg&amp;psig=AFQjCNFuB31CyskXIw2q6Ze2Q9_qgGlGIA&amp;ust=1361281185023636"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www.google.com.hk/url?sa=i&amp;rct=j&amp;q=mao's+five+year+plan&amp;source=images&amp;cd=&amp;cad=rja&amp;docid=ZZ636HWp04B1XM&amp;tbnid=FlNhta3MxLIfmM:&amp;ved=0CAUQjRw&amp;url=http://www.xtimeline.com/evt/view.aspx?id=778718&amp;ei=Ui8iUe-0BMyuiQeH74HwBA&amp;psig=AFQjCNFuB31CyskXIw2q6Ze2Q9_qgGlGIA&amp;ust=1361281185023636"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google.com.hk/url?sa=i&amp;rct=j&amp;q=mao's+agrarian+reform+law&amp;source=images&amp;cd=&amp;cad=rja&amp;docid=ltSCHzzwo62KlM&amp;tbnid=lzKHuK6t7P1T2M:&amp;ved=0CAUQjRw&amp;url=http://english.cpc.people.com.cn/66116/index.html&amp;ei=mi0iUYnbHuiNiAemjoHoDA&amp;psig=AFQjCNHGpyf5bzbNnwY0QsAEdFrpEBOtKw&amp;ust=1361280768200948"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com.hk/url?sa=i&amp;rct=j&amp;q=mao's+agrarian+reform+law&amp;source=images&amp;cd=&amp;cad=rja&amp;docid=4CjkF-0MJwnPOM&amp;tbnid=ibEgO31JCQvcyM:&amp;ved=0CAUQjRw&amp;url=http://www.fmcoprc.gov.hk/eng/ssht/xzmzggwstp/t555851.htm&amp;ei=uy0iUZfWBM-NiAffxoGoDg&amp;psig=AFQjCNHGpyf5bzbNnwY0QsAEdFrpEBOtKw&amp;ust=1361280768200948"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hk/url?sa=i&amp;rct=j&amp;q=the+agrarian+reform+law+china&amp;source=images&amp;cd=&amp;cad=rja&amp;docid=XKXi1TFNB_-JwM&amp;tbnid=QLbFqAMKwUZGUM:&amp;ved=0CAUQjRw&amp;url=http://www.china.org.cn/features/60years/2009-09/15/content_18530605.htm&amp;ei=vhYiUbOPC8nOmAXL84DoAw&amp;psig=AFQjCNFBDazV81ADfriHAGs4I8cyPq7aLQ&amp;ust=1361274916508511"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6633"/>
            <a:ext cx="9144000" cy="1224136"/>
          </a:xfrm>
        </p:spPr>
        <p:txBody>
          <a:bodyPr>
            <a:normAutofit fontScale="90000"/>
          </a:bodyPr>
          <a:lstStyle/>
          <a:p>
            <a:r>
              <a:rPr lang="en-GB" b="1" u="sng" dirty="0" smtClean="0">
                <a:solidFill>
                  <a:schemeClr val="bg1"/>
                </a:solidFill>
              </a:rPr>
              <a:t>How did Mao change China 1949-1957?</a:t>
            </a:r>
            <a:endParaRPr lang="en-GB" b="1" u="sng" dirty="0">
              <a:solidFill>
                <a:schemeClr val="bg1"/>
              </a:solidFill>
            </a:endParaRPr>
          </a:p>
        </p:txBody>
      </p:sp>
      <p:sp>
        <p:nvSpPr>
          <p:cNvPr id="3" name="Subtitle 2"/>
          <p:cNvSpPr>
            <a:spLocks noGrp="1"/>
          </p:cNvSpPr>
          <p:nvPr>
            <p:ph type="subTitle" idx="1"/>
          </p:nvPr>
        </p:nvSpPr>
        <p:spPr>
          <a:xfrm>
            <a:off x="17124" y="1340768"/>
            <a:ext cx="9146201" cy="1152128"/>
          </a:xfrm>
        </p:spPr>
        <p:txBody>
          <a:bodyPr>
            <a:noAutofit/>
          </a:bodyPr>
          <a:lstStyle/>
          <a:p>
            <a:r>
              <a:rPr lang="en-GB" b="1" i="1" dirty="0" smtClean="0">
                <a:solidFill>
                  <a:srgbClr val="FF0000"/>
                </a:solidFill>
              </a:rPr>
              <a:t>L/O – To examine the agricultural, industrial and social reforms of the Communists between 1949-1957</a:t>
            </a:r>
            <a:endParaRPr lang="en-GB" b="1" i="1" dirty="0">
              <a:solidFill>
                <a:srgbClr val="FF0000"/>
              </a:solidFill>
            </a:endParaRPr>
          </a:p>
        </p:txBody>
      </p:sp>
      <p:pic>
        <p:nvPicPr>
          <p:cNvPr id="6" name="Picture 2" descr="http://upload.wikimedia.org/wikipedia/commons/3/3e/PRCFoun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 y="2995239"/>
            <a:ext cx="5148064" cy="38627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http://english.people.com.cn/mediafile/201109/29/F20110929152859119291650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1960" y="3389248"/>
            <a:ext cx="4392488" cy="3074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72643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l"/>
            <a:r>
              <a:rPr lang="en-GB" b="1" u="sng" dirty="0" smtClean="0">
                <a:solidFill>
                  <a:schemeClr val="bg1"/>
                </a:solidFill>
              </a:rPr>
              <a:t>Population ↑, Food Production ↓ = ?</a:t>
            </a:r>
            <a:endParaRPr lang="en-GB" b="1" u="sng" dirty="0">
              <a:solidFill>
                <a:schemeClr val="bg1"/>
              </a:solidFill>
            </a:endParaRPr>
          </a:p>
        </p:txBody>
      </p:sp>
      <p:sp>
        <p:nvSpPr>
          <p:cNvPr id="3" name="Content Placeholder 2"/>
          <p:cNvSpPr>
            <a:spLocks noGrp="1"/>
          </p:cNvSpPr>
          <p:nvPr>
            <p:ph idx="1"/>
          </p:nvPr>
        </p:nvSpPr>
        <p:spPr>
          <a:xfrm>
            <a:off x="0" y="980728"/>
            <a:ext cx="5796136" cy="5877272"/>
          </a:xfrm>
        </p:spPr>
        <p:txBody>
          <a:bodyPr>
            <a:normAutofit fontScale="92500" lnSpcReduction="20000"/>
          </a:bodyPr>
          <a:lstStyle/>
          <a:p>
            <a:r>
              <a:rPr lang="en-GB" dirty="0" smtClean="0">
                <a:solidFill>
                  <a:schemeClr val="bg1"/>
                </a:solidFill>
              </a:rPr>
              <a:t>Land reform made Mao popular but in the short-term it only </a:t>
            </a:r>
            <a:r>
              <a:rPr lang="en-GB" b="1" dirty="0" smtClean="0">
                <a:solidFill>
                  <a:srgbClr val="FF0000"/>
                </a:solidFill>
              </a:rPr>
              <a:t>decreased productivity</a:t>
            </a:r>
            <a:r>
              <a:rPr lang="en-GB" dirty="0" smtClean="0">
                <a:solidFill>
                  <a:schemeClr val="bg1"/>
                </a:solidFill>
              </a:rPr>
              <a:t>.</a:t>
            </a:r>
            <a:endParaRPr lang="en-GB" b="1" u="sng" dirty="0" smtClean="0">
              <a:solidFill>
                <a:schemeClr val="bg1"/>
              </a:solidFill>
            </a:endParaRPr>
          </a:p>
          <a:p>
            <a:endParaRPr lang="en-GB" dirty="0" smtClean="0">
              <a:solidFill>
                <a:schemeClr val="bg1"/>
              </a:solidFill>
            </a:endParaRPr>
          </a:p>
          <a:p>
            <a:r>
              <a:rPr lang="en-GB" dirty="0" smtClean="0">
                <a:solidFill>
                  <a:schemeClr val="bg1"/>
                </a:solidFill>
              </a:rPr>
              <a:t>Mao eventually planned to ‘</a:t>
            </a:r>
            <a:r>
              <a:rPr lang="en-GB" b="1" dirty="0" smtClean="0">
                <a:solidFill>
                  <a:srgbClr val="FF0000"/>
                </a:solidFill>
              </a:rPr>
              <a:t>collectivise</a:t>
            </a:r>
            <a:r>
              <a:rPr lang="en-GB" dirty="0" smtClean="0">
                <a:solidFill>
                  <a:schemeClr val="bg1"/>
                </a:solidFill>
              </a:rPr>
              <a:t>’ farming to raise productivity, but this would only anger peasants who has just won their own land.</a:t>
            </a:r>
          </a:p>
          <a:p>
            <a:endParaRPr lang="en-GB" dirty="0">
              <a:solidFill>
                <a:schemeClr val="bg1"/>
              </a:solidFill>
            </a:endParaRPr>
          </a:p>
          <a:p>
            <a:r>
              <a:rPr lang="en-GB" dirty="0" smtClean="0">
                <a:solidFill>
                  <a:schemeClr val="bg1"/>
                </a:solidFill>
              </a:rPr>
              <a:t>The population was growing and to avoid </a:t>
            </a:r>
            <a:r>
              <a:rPr lang="en-GB" b="1" dirty="0" smtClean="0">
                <a:solidFill>
                  <a:srgbClr val="FF0000"/>
                </a:solidFill>
              </a:rPr>
              <a:t>famine</a:t>
            </a:r>
            <a:r>
              <a:rPr lang="en-GB" dirty="0" smtClean="0">
                <a:solidFill>
                  <a:schemeClr val="bg1"/>
                </a:solidFill>
              </a:rPr>
              <a:t>, Mao slowly tried to persuade peasants to work together to raise food production.</a:t>
            </a:r>
          </a:p>
        </p:txBody>
      </p:sp>
      <p:pic>
        <p:nvPicPr>
          <p:cNvPr id="4098" name="Picture 2" descr="http://www.xtimeline.com/__UserPic_Large/44856/evt091202040600285.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327" y="1412776"/>
            <a:ext cx="3189082" cy="232440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2" name="Picture 6" descr="http://revcom.us/i/260/LandReform006-40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6136" y="4149080"/>
            <a:ext cx="3189082" cy="2128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19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l"/>
            <a:r>
              <a:rPr lang="en-GB" b="1" u="sng" dirty="0" smtClean="0">
                <a:solidFill>
                  <a:schemeClr val="bg1"/>
                </a:solidFill>
              </a:rPr>
              <a:t>Mutual Aid Teams</a:t>
            </a:r>
            <a:endParaRPr lang="en-GB" b="1" u="sng" dirty="0">
              <a:solidFill>
                <a:schemeClr val="bg1"/>
              </a:solidFill>
            </a:endParaRPr>
          </a:p>
        </p:txBody>
      </p:sp>
      <p:sp>
        <p:nvSpPr>
          <p:cNvPr id="3" name="Content Placeholder 2"/>
          <p:cNvSpPr>
            <a:spLocks noGrp="1"/>
          </p:cNvSpPr>
          <p:nvPr>
            <p:ph idx="1"/>
          </p:nvPr>
        </p:nvSpPr>
        <p:spPr>
          <a:xfrm>
            <a:off x="0" y="980728"/>
            <a:ext cx="5724128" cy="5877272"/>
          </a:xfrm>
        </p:spPr>
        <p:txBody>
          <a:bodyPr>
            <a:normAutofit fontScale="92500" lnSpcReduction="10000"/>
          </a:bodyPr>
          <a:lstStyle/>
          <a:p>
            <a:r>
              <a:rPr lang="en-GB" dirty="0" smtClean="0">
                <a:solidFill>
                  <a:schemeClr val="bg1"/>
                </a:solidFill>
              </a:rPr>
              <a:t>His first step was to introduce </a:t>
            </a:r>
            <a:r>
              <a:rPr lang="en-GB" b="1" dirty="0" smtClean="0">
                <a:solidFill>
                  <a:srgbClr val="FF0000"/>
                </a:solidFill>
              </a:rPr>
              <a:t>Mutual Aid Teams. </a:t>
            </a:r>
          </a:p>
          <a:p>
            <a:endParaRPr lang="en-GB" dirty="0">
              <a:solidFill>
                <a:schemeClr val="bg1"/>
              </a:solidFill>
            </a:endParaRPr>
          </a:p>
          <a:p>
            <a:r>
              <a:rPr lang="en-GB" dirty="0" smtClean="0">
                <a:solidFill>
                  <a:schemeClr val="bg1"/>
                </a:solidFill>
              </a:rPr>
              <a:t>Peasants worked on each other’s land, </a:t>
            </a:r>
            <a:r>
              <a:rPr lang="en-GB" dirty="0" smtClean="0">
                <a:solidFill>
                  <a:srgbClr val="FF0000"/>
                </a:solidFill>
              </a:rPr>
              <a:t>fertilising, killing pests or harvesting</a:t>
            </a:r>
            <a:r>
              <a:rPr lang="en-GB" dirty="0" smtClean="0">
                <a:solidFill>
                  <a:schemeClr val="bg1"/>
                </a:solidFill>
              </a:rPr>
              <a:t> so that each family’s plot would become </a:t>
            </a:r>
            <a:r>
              <a:rPr lang="en-GB" b="1" dirty="0" smtClean="0">
                <a:solidFill>
                  <a:srgbClr val="FF0000"/>
                </a:solidFill>
              </a:rPr>
              <a:t>more productive</a:t>
            </a:r>
            <a:r>
              <a:rPr lang="en-GB" dirty="0" smtClean="0">
                <a:solidFill>
                  <a:schemeClr val="bg1"/>
                </a:solidFill>
              </a:rPr>
              <a:t>.</a:t>
            </a:r>
          </a:p>
          <a:p>
            <a:endParaRPr lang="en-GB" dirty="0">
              <a:solidFill>
                <a:schemeClr val="bg1"/>
              </a:solidFill>
            </a:endParaRPr>
          </a:p>
          <a:p>
            <a:r>
              <a:rPr lang="en-GB" dirty="0" smtClean="0">
                <a:solidFill>
                  <a:schemeClr val="bg1"/>
                </a:solidFill>
              </a:rPr>
              <a:t>Government supplied extra fertiliser &amp; tools to reward hardworking families but it </a:t>
            </a:r>
            <a:r>
              <a:rPr lang="en-GB" b="1" dirty="0" smtClean="0">
                <a:solidFill>
                  <a:srgbClr val="FF0000"/>
                </a:solidFill>
              </a:rPr>
              <a:t>did not raise productivity enough</a:t>
            </a:r>
            <a:r>
              <a:rPr lang="en-GB" dirty="0" smtClean="0">
                <a:solidFill>
                  <a:schemeClr val="bg1"/>
                </a:solidFill>
              </a:rPr>
              <a:t>.</a:t>
            </a:r>
          </a:p>
        </p:txBody>
      </p:sp>
      <p:sp>
        <p:nvSpPr>
          <p:cNvPr id="4" name="Rectangle 3"/>
          <p:cNvSpPr/>
          <p:nvPr/>
        </p:nvSpPr>
        <p:spPr>
          <a:xfrm>
            <a:off x="5652120" y="116632"/>
            <a:ext cx="3312368" cy="662473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2400" i="1" dirty="0" smtClean="0"/>
              <a:t>“In 1951 we set up a Mutual Aid Team. The work went well, but there were lots of quarrels about whose land should be worked on first. It was difficult to solve all these problems. Some said ‘</a:t>
            </a:r>
            <a:r>
              <a:rPr lang="en-GB" sz="2400" b="1" i="1" dirty="0" smtClean="0"/>
              <a:t>Why should his field be taken first? I’ve got a bigger crop</a:t>
            </a:r>
            <a:r>
              <a:rPr lang="en-GB" sz="2400" i="1" dirty="0" smtClean="0"/>
              <a:t>.’ Whatever we did this went on. So we then began to talk about forming a peasant’s co-operative.”</a:t>
            </a:r>
            <a:endParaRPr lang="en-GB" i="1" u="sng" dirty="0"/>
          </a:p>
        </p:txBody>
      </p:sp>
    </p:spTree>
    <p:extLst>
      <p:ext uri="{BB962C8B-B14F-4D97-AF65-F5344CB8AC3E}">
        <p14:creationId xmlns:p14="http://schemas.microsoft.com/office/powerpoint/2010/main" val="115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l"/>
            <a:r>
              <a:rPr lang="en-GB" b="1" u="sng" dirty="0" smtClean="0">
                <a:solidFill>
                  <a:schemeClr val="bg1"/>
                </a:solidFill>
              </a:rPr>
              <a:t>The Co-operatives</a:t>
            </a:r>
            <a:endParaRPr lang="en-GB" b="1" u="sng" dirty="0">
              <a:solidFill>
                <a:schemeClr val="bg1"/>
              </a:solidFill>
            </a:endParaRPr>
          </a:p>
        </p:txBody>
      </p:sp>
      <p:sp>
        <p:nvSpPr>
          <p:cNvPr id="3" name="Content Placeholder 2"/>
          <p:cNvSpPr>
            <a:spLocks noGrp="1"/>
          </p:cNvSpPr>
          <p:nvPr>
            <p:ph idx="1"/>
          </p:nvPr>
        </p:nvSpPr>
        <p:spPr>
          <a:xfrm>
            <a:off x="0" y="980728"/>
            <a:ext cx="5580112" cy="5877272"/>
          </a:xfrm>
        </p:spPr>
        <p:txBody>
          <a:bodyPr>
            <a:normAutofit fontScale="92500" lnSpcReduction="10000"/>
          </a:bodyPr>
          <a:lstStyle/>
          <a:p>
            <a:r>
              <a:rPr lang="en-GB" dirty="0" smtClean="0">
                <a:solidFill>
                  <a:schemeClr val="bg1"/>
                </a:solidFill>
              </a:rPr>
              <a:t>From 1953, Mao encouraged peasants to form </a:t>
            </a:r>
            <a:r>
              <a:rPr lang="en-GB" b="1" dirty="0" smtClean="0">
                <a:solidFill>
                  <a:srgbClr val="FF0000"/>
                </a:solidFill>
              </a:rPr>
              <a:t>co-operatives</a:t>
            </a:r>
            <a:r>
              <a:rPr lang="en-GB" dirty="0" smtClean="0">
                <a:solidFill>
                  <a:schemeClr val="bg1"/>
                </a:solidFill>
              </a:rPr>
              <a:t>.</a:t>
            </a:r>
          </a:p>
          <a:p>
            <a:endParaRPr lang="en-GB" dirty="0">
              <a:solidFill>
                <a:schemeClr val="bg1"/>
              </a:solidFill>
            </a:endParaRPr>
          </a:p>
          <a:p>
            <a:r>
              <a:rPr lang="en-GB" dirty="0" smtClean="0">
                <a:solidFill>
                  <a:schemeClr val="bg1"/>
                </a:solidFill>
              </a:rPr>
              <a:t>This meant land was </a:t>
            </a:r>
            <a:r>
              <a:rPr lang="en-GB" b="1" dirty="0" smtClean="0">
                <a:solidFill>
                  <a:srgbClr val="FF0000"/>
                </a:solidFill>
              </a:rPr>
              <a:t>jointly owned </a:t>
            </a:r>
            <a:r>
              <a:rPr lang="en-GB" dirty="0" smtClean="0">
                <a:solidFill>
                  <a:schemeClr val="bg1"/>
                </a:solidFill>
              </a:rPr>
              <a:t>so one large crop could be grown </a:t>
            </a:r>
            <a:r>
              <a:rPr lang="en-GB" b="1" u="sng" dirty="0" smtClean="0">
                <a:solidFill>
                  <a:srgbClr val="FF0000"/>
                </a:solidFill>
              </a:rPr>
              <a:t>efficiently</a:t>
            </a:r>
            <a:r>
              <a:rPr lang="en-GB" dirty="0" smtClean="0">
                <a:solidFill>
                  <a:schemeClr val="bg1"/>
                </a:solidFill>
              </a:rPr>
              <a:t>. Resources could be </a:t>
            </a:r>
            <a:r>
              <a:rPr lang="en-GB" b="1" dirty="0" smtClean="0">
                <a:solidFill>
                  <a:srgbClr val="FF0000"/>
                </a:solidFill>
              </a:rPr>
              <a:t>pooled</a:t>
            </a:r>
            <a:r>
              <a:rPr lang="en-GB" dirty="0" smtClean="0">
                <a:solidFill>
                  <a:schemeClr val="bg1"/>
                </a:solidFill>
              </a:rPr>
              <a:t> to buy equipment, fertilisers &amp; seeds.</a:t>
            </a:r>
          </a:p>
          <a:p>
            <a:endParaRPr lang="en-GB" dirty="0">
              <a:solidFill>
                <a:schemeClr val="bg1"/>
              </a:solidFill>
            </a:endParaRPr>
          </a:p>
          <a:p>
            <a:r>
              <a:rPr lang="en-GB" dirty="0" smtClean="0">
                <a:solidFill>
                  <a:schemeClr val="bg1"/>
                </a:solidFill>
              </a:rPr>
              <a:t>Some peasants </a:t>
            </a:r>
            <a:r>
              <a:rPr lang="en-GB" b="1" dirty="0" smtClean="0">
                <a:solidFill>
                  <a:srgbClr val="FF0000"/>
                </a:solidFill>
              </a:rPr>
              <a:t>opposed this</a:t>
            </a:r>
            <a:r>
              <a:rPr lang="en-GB" dirty="0" smtClean="0">
                <a:solidFill>
                  <a:schemeClr val="bg1"/>
                </a:solidFill>
              </a:rPr>
              <a:t> </a:t>
            </a:r>
            <a:r>
              <a:rPr lang="en-GB" i="1" dirty="0" smtClean="0">
                <a:solidFill>
                  <a:schemeClr val="bg1"/>
                </a:solidFill>
              </a:rPr>
              <a:t>(</a:t>
            </a:r>
            <a:r>
              <a:rPr lang="en-GB" i="1" u="sng" dirty="0" smtClean="0">
                <a:solidFill>
                  <a:schemeClr val="bg1"/>
                </a:solidFill>
              </a:rPr>
              <a:t>Why?</a:t>
            </a:r>
            <a:r>
              <a:rPr lang="en-GB" i="1" dirty="0" smtClean="0">
                <a:solidFill>
                  <a:schemeClr val="bg1"/>
                </a:solidFill>
              </a:rPr>
              <a:t>) </a:t>
            </a:r>
            <a:r>
              <a:rPr lang="en-GB" dirty="0" smtClean="0">
                <a:solidFill>
                  <a:schemeClr val="bg1"/>
                </a:solidFill>
              </a:rPr>
              <a:t>but by 1957, over </a:t>
            </a:r>
            <a:r>
              <a:rPr lang="en-GB" b="1" dirty="0" smtClean="0">
                <a:solidFill>
                  <a:srgbClr val="FF0000"/>
                </a:solidFill>
              </a:rPr>
              <a:t>90%</a:t>
            </a:r>
            <a:r>
              <a:rPr lang="en-GB" dirty="0" smtClean="0">
                <a:solidFill>
                  <a:schemeClr val="bg1"/>
                </a:solidFill>
              </a:rPr>
              <a:t> of China’s peasants belonged to co-operatives.</a:t>
            </a:r>
          </a:p>
        </p:txBody>
      </p:sp>
      <p:pic>
        <p:nvPicPr>
          <p:cNvPr id="3074" name="Picture 2" descr="http://cdn.dipity.com/uploads/events/0abeee76cea50d3dbfe2ccbd2c05ec77_1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4098273"/>
            <a:ext cx="3635896" cy="27597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6" name="Picture 4" descr="http://factsanddetails.com/media/2/20080316-commune%20os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5559" y="116632"/>
            <a:ext cx="3635896" cy="398164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27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59990107"/>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411760" y="4221088"/>
            <a:ext cx="1008112" cy="1008112"/>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i="1" dirty="0" smtClean="0"/>
              <a:t>1951 – Mutual Aid Teams set up</a:t>
            </a:r>
            <a:endParaRPr lang="en-US" sz="1400" b="1" i="1" dirty="0"/>
          </a:p>
        </p:txBody>
      </p:sp>
      <p:sp>
        <p:nvSpPr>
          <p:cNvPr id="6" name="Rectangle 5"/>
          <p:cNvSpPr/>
          <p:nvPr/>
        </p:nvSpPr>
        <p:spPr>
          <a:xfrm>
            <a:off x="4427984" y="620688"/>
            <a:ext cx="1512168" cy="936104"/>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i="1" dirty="0" smtClean="0"/>
              <a:t>1953 – All peasants encourage to join co-operatives</a:t>
            </a:r>
            <a:endParaRPr lang="en-US" sz="1400" b="1" i="1" dirty="0"/>
          </a:p>
        </p:txBody>
      </p:sp>
      <p:sp>
        <p:nvSpPr>
          <p:cNvPr id="7" name="Rectangle 6"/>
          <p:cNvSpPr/>
          <p:nvPr/>
        </p:nvSpPr>
        <p:spPr>
          <a:xfrm>
            <a:off x="7308304" y="3067592"/>
            <a:ext cx="1584176" cy="792088"/>
          </a:xfrm>
          <a:prstGeom prst="rect">
            <a:avLst/>
          </a:prstGeom>
        </p:spPr>
        <p:style>
          <a:lnRef idx="2">
            <a:schemeClr val="dk1"/>
          </a:lnRef>
          <a:fillRef idx="1">
            <a:schemeClr val="lt1"/>
          </a:fillRef>
          <a:effectRef idx="0">
            <a:schemeClr val="dk1"/>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0" b="1" i="1" dirty="0" smtClean="0"/>
              <a:t>1957 – Over 90% of peasants now in co-operatives</a:t>
            </a:r>
            <a:endParaRPr lang="en-US" sz="1400" b="1" i="1" dirty="0"/>
          </a:p>
        </p:txBody>
      </p:sp>
      <p:cxnSp>
        <p:nvCxnSpPr>
          <p:cNvPr id="9" name="Straight Arrow Connector 8"/>
          <p:cNvCxnSpPr/>
          <p:nvPr/>
        </p:nvCxnSpPr>
        <p:spPr>
          <a:xfrm>
            <a:off x="1835696" y="2420888"/>
            <a:ext cx="0" cy="7920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2771800" y="3221360"/>
            <a:ext cx="0" cy="85571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5204819" y="1628800"/>
            <a:ext cx="1" cy="64807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244408" y="1952836"/>
            <a:ext cx="0" cy="86409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041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r>
              <a:rPr lang="en-GB" b="1" u="sng" dirty="0" smtClean="0">
                <a:solidFill>
                  <a:schemeClr val="bg1"/>
                </a:solidFill>
              </a:rPr>
              <a:t>How did Agriculture Change?</a:t>
            </a:r>
            <a:endParaRPr lang="en-GB" b="1" u="sng" dirty="0">
              <a:solidFill>
                <a:schemeClr val="bg1"/>
              </a:solidFill>
            </a:endParaRPr>
          </a:p>
        </p:txBody>
      </p:sp>
      <p:sp>
        <p:nvSpPr>
          <p:cNvPr id="3" name="Content Placeholder 2"/>
          <p:cNvSpPr>
            <a:spLocks noGrp="1"/>
          </p:cNvSpPr>
          <p:nvPr>
            <p:ph idx="1"/>
          </p:nvPr>
        </p:nvSpPr>
        <p:spPr>
          <a:xfrm>
            <a:off x="0" y="980728"/>
            <a:ext cx="9144000" cy="5877272"/>
          </a:xfrm>
        </p:spPr>
        <p:txBody>
          <a:bodyPr>
            <a:normAutofit lnSpcReduction="10000"/>
          </a:bodyPr>
          <a:lstStyle/>
          <a:p>
            <a:pPr algn="ctr"/>
            <a:endParaRPr lang="en-GB" dirty="0" smtClean="0">
              <a:solidFill>
                <a:schemeClr val="bg1"/>
              </a:solidFill>
            </a:endParaRPr>
          </a:p>
          <a:p>
            <a:pPr marL="514350" indent="-514350" algn="ctr">
              <a:buFont typeface="+mj-lt"/>
              <a:buAutoNum type="arabicPeriod"/>
            </a:pPr>
            <a:r>
              <a:rPr lang="en-GB" dirty="0" smtClean="0">
                <a:solidFill>
                  <a:schemeClr val="bg1"/>
                </a:solidFill>
              </a:rPr>
              <a:t>What was Chinese farming like </a:t>
            </a:r>
            <a:r>
              <a:rPr lang="en-GB" b="1" dirty="0" smtClean="0">
                <a:solidFill>
                  <a:srgbClr val="FF0000"/>
                </a:solidFill>
              </a:rPr>
              <a:t>before 1949</a:t>
            </a:r>
            <a:r>
              <a:rPr lang="en-GB" dirty="0" smtClean="0">
                <a:solidFill>
                  <a:schemeClr val="bg1"/>
                </a:solidFill>
              </a:rPr>
              <a:t>?</a:t>
            </a:r>
          </a:p>
          <a:p>
            <a:pPr marL="514350" indent="-514350" algn="ctr">
              <a:buFont typeface="+mj-lt"/>
              <a:buAutoNum type="arabicPeriod"/>
            </a:pPr>
            <a:endParaRPr lang="en-GB" dirty="0" smtClean="0">
              <a:solidFill>
                <a:schemeClr val="bg1"/>
              </a:solidFill>
            </a:endParaRPr>
          </a:p>
          <a:p>
            <a:pPr marL="514350" indent="-514350" algn="ctr">
              <a:buFont typeface="+mj-lt"/>
              <a:buAutoNum type="arabicPeriod"/>
            </a:pPr>
            <a:r>
              <a:rPr lang="en-GB" dirty="0" smtClean="0">
                <a:solidFill>
                  <a:schemeClr val="bg1"/>
                </a:solidFill>
              </a:rPr>
              <a:t>How did peasants </a:t>
            </a:r>
            <a:r>
              <a:rPr lang="en-GB" b="1" dirty="0" smtClean="0">
                <a:solidFill>
                  <a:srgbClr val="FF0000"/>
                </a:solidFill>
              </a:rPr>
              <a:t>deal with </a:t>
            </a:r>
            <a:r>
              <a:rPr lang="en-GB" dirty="0" smtClean="0">
                <a:solidFill>
                  <a:schemeClr val="bg1"/>
                </a:solidFill>
              </a:rPr>
              <a:t>the landlords?</a:t>
            </a:r>
          </a:p>
          <a:p>
            <a:pPr marL="514350" indent="-514350" algn="ctr">
              <a:buFont typeface="+mj-lt"/>
              <a:buAutoNum type="arabicPeriod"/>
            </a:pPr>
            <a:endParaRPr lang="en-GB" dirty="0" smtClean="0">
              <a:solidFill>
                <a:schemeClr val="bg1"/>
              </a:solidFill>
            </a:endParaRPr>
          </a:p>
          <a:p>
            <a:pPr marL="514350" indent="-514350" algn="ctr">
              <a:buFont typeface="+mj-lt"/>
              <a:buAutoNum type="arabicPeriod"/>
            </a:pPr>
            <a:r>
              <a:rPr lang="en-GB" dirty="0" smtClean="0">
                <a:solidFill>
                  <a:schemeClr val="bg1"/>
                </a:solidFill>
              </a:rPr>
              <a:t>How did farming methods</a:t>
            </a:r>
            <a:r>
              <a:rPr lang="en-GB" b="1" dirty="0" smtClean="0">
                <a:solidFill>
                  <a:srgbClr val="FF0000"/>
                </a:solidFill>
              </a:rPr>
              <a:t> change</a:t>
            </a:r>
            <a:r>
              <a:rPr lang="en-GB" dirty="0" smtClean="0">
                <a:solidFill>
                  <a:schemeClr val="bg1"/>
                </a:solidFill>
              </a:rPr>
              <a:t>?</a:t>
            </a:r>
          </a:p>
          <a:p>
            <a:pPr marL="514350" indent="-514350" algn="ctr">
              <a:buFont typeface="+mj-lt"/>
              <a:buAutoNum type="arabicPeriod"/>
            </a:pPr>
            <a:endParaRPr lang="en-GB" dirty="0" smtClean="0">
              <a:solidFill>
                <a:schemeClr val="bg1"/>
              </a:solidFill>
            </a:endParaRPr>
          </a:p>
          <a:p>
            <a:pPr marL="514350" indent="-514350" algn="ctr">
              <a:buFont typeface="+mj-lt"/>
              <a:buAutoNum type="arabicPeriod"/>
            </a:pPr>
            <a:r>
              <a:rPr lang="en-GB" dirty="0" smtClean="0">
                <a:solidFill>
                  <a:schemeClr val="bg1"/>
                </a:solidFill>
              </a:rPr>
              <a:t>Did </a:t>
            </a:r>
            <a:r>
              <a:rPr lang="en-GB" b="1" dirty="0" smtClean="0">
                <a:solidFill>
                  <a:srgbClr val="FF0000"/>
                </a:solidFill>
              </a:rPr>
              <a:t>peasants attitudes </a:t>
            </a:r>
            <a:r>
              <a:rPr lang="en-GB" dirty="0" smtClean="0">
                <a:solidFill>
                  <a:schemeClr val="bg1"/>
                </a:solidFill>
              </a:rPr>
              <a:t>to reforms change over time?</a:t>
            </a:r>
          </a:p>
          <a:p>
            <a:pPr marL="514350" indent="-514350" algn="ctr">
              <a:buFont typeface="+mj-lt"/>
              <a:buAutoNum type="arabicPeriod"/>
            </a:pPr>
            <a:endParaRPr lang="en-GB" dirty="0" smtClean="0">
              <a:solidFill>
                <a:schemeClr val="bg1"/>
              </a:solidFill>
            </a:endParaRPr>
          </a:p>
          <a:p>
            <a:pPr marL="514350" indent="-514350" algn="ctr">
              <a:buFont typeface="+mj-lt"/>
              <a:buAutoNum type="arabicPeriod"/>
            </a:pPr>
            <a:r>
              <a:rPr lang="en-GB" dirty="0" smtClean="0">
                <a:solidFill>
                  <a:schemeClr val="bg1"/>
                </a:solidFill>
              </a:rPr>
              <a:t>Were the changes in farming </a:t>
            </a:r>
            <a:r>
              <a:rPr lang="en-GB" b="1" dirty="0" smtClean="0">
                <a:solidFill>
                  <a:srgbClr val="FF0000"/>
                </a:solidFill>
              </a:rPr>
              <a:t>successful</a:t>
            </a:r>
            <a:r>
              <a:rPr lang="en-GB" dirty="0" smtClean="0">
                <a:solidFill>
                  <a:schemeClr val="bg1"/>
                </a:solidFill>
              </a:rPr>
              <a:t>?</a:t>
            </a:r>
          </a:p>
        </p:txBody>
      </p:sp>
    </p:spTree>
    <p:extLst>
      <p:ext uri="{BB962C8B-B14F-4D97-AF65-F5344CB8AC3E}">
        <p14:creationId xmlns:p14="http://schemas.microsoft.com/office/powerpoint/2010/main" val="71636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bg1"/>
                </a:solidFill>
              </a:rPr>
              <a:t>The</a:t>
            </a:r>
            <a:r>
              <a:rPr lang="es-ES" dirty="0" smtClean="0">
                <a:solidFill>
                  <a:schemeClr val="bg1"/>
                </a:solidFill>
              </a:rPr>
              <a:t> Great </a:t>
            </a:r>
            <a:r>
              <a:rPr lang="es-ES" dirty="0" err="1" smtClean="0">
                <a:solidFill>
                  <a:schemeClr val="bg1"/>
                </a:solidFill>
              </a:rPr>
              <a:t>Famine</a:t>
            </a:r>
            <a:r>
              <a:rPr lang="es-ES" dirty="0" smtClean="0">
                <a:solidFill>
                  <a:schemeClr val="bg1"/>
                </a:solidFill>
              </a:rPr>
              <a:t> 1958 - 1962</a:t>
            </a:r>
            <a:endParaRPr lang="en-GB" dirty="0">
              <a:solidFill>
                <a:schemeClr val="bg1"/>
              </a:solidFill>
            </a:endParaRPr>
          </a:p>
        </p:txBody>
      </p:sp>
      <p:sp>
        <p:nvSpPr>
          <p:cNvPr id="3" name="2 Marcador de contenido"/>
          <p:cNvSpPr>
            <a:spLocks noGrp="1"/>
          </p:cNvSpPr>
          <p:nvPr>
            <p:ph idx="1"/>
          </p:nvPr>
        </p:nvSpPr>
        <p:spPr/>
        <p:txBody>
          <a:bodyPr>
            <a:normAutofit fontScale="92500" lnSpcReduction="20000"/>
          </a:bodyPr>
          <a:lstStyle/>
          <a:p>
            <a:r>
              <a:rPr lang="es-ES" dirty="0" smtClean="0">
                <a:solidFill>
                  <a:schemeClr val="bg1"/>
                </a:solidFill>
              </a:rPr>
              <a:t>Causes:</a:t>
            </a:r>
          </a:p>
          <a:p>
            <a:pPr lvl="1"/>
            <a:r>
              <a:rPr lang="es-ES" dirty="0" err="1" smtClean="0">
                <a:solidFill>
                  <a:schemeClr val="bg1"/>
                </a:solidFill>
              </a:rPr>
              <a:t>Forced</a:t>
            </a:r>
            <a:r>
              <a:rPr lang="es-ES" dirty="0" smtClean="0">
                <a:solidFill>
                  <a:schemeClr val="bg1"/>
                </a:solidFill>
              </a:rPr>
              <a:t> </a:t>
            </a:r>
            <a:r>
              <a:rPr lang="es-ES" dirty="0" err="1" smtClean="0">
                <a:solidFill>
                  <a:schemeClr val="bg1"/>
                </a:solidFill>
              </a:rPr>
              <a:t>collectivisation</a:t>
            </a:r>
            <a:endParaRPr lang="es-ES" dirty="0" smtClean="0">
              <a:solidFill>
                <a:schemeClr val="bg1"/>
              </a:solidFill>
            </a:endParaRPr>
          </a:p>
          <a:p>
            <a:pPr lvl="1"/>
            <a:r>
              <a:rPr lang="es-ES" dirty="0" smtClean="0">
                <a:solidFill>
                  <a:schemeClr val="bg1"/>
                </a:solidFill>
              </a:rPr>
              <a:t>Mao </a:t>
            </a:r>
            <a:r>
              <a:rPr lang="es-ES" dirty="0" err="1" smtClean="0">
                <a:solidFill>
                  <a:schemeClr val="bg1"/>
                </a:solidFill>
              </a:rPr>
              <a:t>changed</a:t>
            </a:r>
            <a:r>
              <a:rPr lang="es-ES" dirty="0" smtClean="0">
                <a:solidFill>
                  <a:schemeClr val="bg1"/>
                </a:solidFill>
              </a:rPr>
              <a:t> </a:t>
            </a:r>
            <a:r>
              <a:rPr lang="es-ES" dirty="0" err="1" smtClean="0">
                <a:solidFill>
                  <a:schemeClr val="bg1"/>
                </a:solidFill>
              </a:rPr>
              <a:t>farming</a:t>
            </a:r>
            <a:r>
              <a:rPr lang="es-ES" dirty="0" smtClean="0">
                <a:solidFill>
                  <a:schemeClr val="bg1"/>
                </a:solidFill>
              </a:rPr>
              <a:t> </a:t>
            </a:r>
            <a:r>
              <a:rPr lang="es-ES" dirty="0" err="1" smtClean="0">
                <a:solidFill>
                  <a:schemeClr val="bg1"/>
                </a:solidFill>
              </a:rPr>
              <a:t>methods</a:t>
            </a:r>
            <a:endParaRPr lang="es-ES" dirty="0" smtClean="0">
              <a:solidFill>
                <a:schemeClr val="bg1"/>
              </a:solidFill>
            </a:endParaRPr>
          </a:p>
          <a:p>
            <a:pPr lvl="1"/>
            <a:r>
              <a:rPr lang="es-ES" dirty="0" smtClean="0">
                <a:solidFill>
                  <a:schemeClr val="bg1"/>
                </a:solidFill>
              </a:rPr>
              <a:t>No incentives (no </a:t>
            </a:r>
            <a:r>
              <a:rPr lang="es-ES" dirty="0" err="1" smtClean="0">
                <a:solidFill>
                  <a:schemeClr val="bg1"/>
                </a:solidFill>
              </a:rPr>
              <a:t>profit</a:t>
            </a:r>
            <a:r>
              <a:rPr lang="es-ES" dirty="0" smtClean="0">
                <a:solidFill>
                  <a:schemeClr val="bg1"/>
                </a:solidFill>
              </a:rPr>
              <a:t>) – </a:t>
            </a:r>
            <a:r>
              <a:rPr lang="es-ES" dirty="0" err="1" smtClean="0">
                <a:solidFill>
                  <a:schemeClr val="bg1"/>
                </a:solidFill>
              </a:rPr>
              <a:t>couldn´t</a:t>
            </a:r>
            <a:r>
              <a:rPr lang="es-ES" dirty="0" smtClean="0">
                <a:solidFill>
                  <a:schemeClr val="bg1"/>
                </a:solidFill>
              </a:rPr>
              <a:t> </a:t>
            </a:r>
            <a:r>
              <a:rPr lang="es-ES" dirty="0" err="1" smtClean="0">
                <a:solidFill>
                  <a:schemeClr val="bg1"/>
                </a:solidFill>
              </a:rPr>
              <a:t>sell</a:t>
            </a:r>
            <a:r>
              <a:rPr lang="es-ES" dirty="0" smtClean="0">
                <a:solidFill>
                  <a:schemeClr val="bg1"/>
                </a:solidFill>
              </a:rPr>
              <a:t> extra</a:t>
            </a:r>
          </a:p>
          <a:p>
            <a:pPr lvl="1"/>
            <a:r>
              <a:rPr lang="es-ES" dirty="0" smtClean="0">
                <a:solidFill>
                  <a:schemeClr val="bg1"/>
                </a:solidFill>
              </a:rPr>
              <a:t>4 Noes </a:t>
            </a:r>
            <a:r>
              <a:rPr lang="es-ES" dirty="0" err="1" smtClean="0">
                <a:solidFill>
                  <a:schemeClr val="bg1"/>
                </a:solidFill>
              </a:rPr>
              <a:t>campaign</a:t>
            </a:r>
            <a:r>
              <a:rPr lang="es-ES" dirty="0" smtClean="0">
                <a:solidFill>
                  <a:schemeClr val="bg1"/>
                </a:solidFill>
              </a:rPr>
              <a:t> (no </a:t>
            </a:r>
            <a:r>
              <a:rPr lang="es-ES" dirty="0" err="1" smtClean="0">
                <a:solidFill>
                  <a:schemeClr val="bg1"/>
                </a:solidFill>
              </a:rPr>
              <a:t>birds</a:t>
            </a:r>
            <a:r>
              <a:rPr lang="es-ES" dirty="0" smtClean="0">
                <a:solidFill>
                  <a:schemeClr val="bg1"/>
                </a:solidFill>
              </a:rPr>
              <a:t> = more </a:t>
            </a:r>
            <a:r>
              <a:rPr lang="es-ES" dirty="0" err="1" smtClean="0">
                <a:solidFill>
                  <a:schemeClr val="bg1"/>
                </a:solidFill>
              </a:rPr>
              <a:t>insects</a:t>
            </a:r>
            <a:r>
              <a:rPr lang="es-ES" dirty="0" smtClean="0">
                <a:solidFill>
                  <a:schemeClr val="bg1"/>
                </a:solidFill>
              </a:rPr>
              <a:t> = </a:t>
            </a:r>
            <a:r>
              <a:rPr lang="es-ES" dirty="0" err="1" smtClean="0">
                <a:solidFill>
                  <a:schemeClr val="bg1"/>
                </a:solidFill>
              </a:rPr>
              <a:t>crops</a:t>
            </a:r>
            <a:r>
              <a:rPr lang="es-ES" dirty="0" smtClean="0">
                <a:solidFill>
                  <a:schemeClr val="bg1"/>
                </a:solidFill>
              </a:rPr>
              <a:t> and </a:t>
            </a:r>
            <a:r>
              <a:rPr lang="es-ES" dirty="0" err="1" smtClean="0">
                <a:solidFill>
                  <a:schemeClr val="bg1"/>
                </a:solidFill>
              </a:rPr>
              <a:t>grain</a:t>
            </a:r>
            <a:r>
              <a:rPr lang="es-ES" dirty="0" smtClean="0">
                <a:solidFill>
                  <a:schemeClr val="bg1"/>
                </a:solidFill>
              </a:rPr>
              <a:t> </a:t>
            </a:r>
            <a:r>
              <a:rPr lang="es-ES" dirty="0" err="1" smtClean="0">
                <a:solidFill>
                  <a:schemeClr val="bg1"/>
                </a:solidFill>
              </a:rPr>
              <a:t>eaten</a:t>
            </a:r>
            <a:r>
              <a:rPr lang="es-ES" dirty="0" smtClean="0">
                <a:solidFill>
                  <a:schemeClr val="bg1"/>
                </a:solidFill>
              </a:rPr>
              <a:t> = </a:t>
            </a:r>
            <a:r>
              <a:rPr lang="es-ES" dirty="0" err="1" smtClean="0">
                <a:solidFill>
                  <a:schemeClr val="bg1"/>
                </a:solidFill>
              </a:rPr>
              <a:t>low</a:t>
            </a:r>
            <a:r>
              <a:rPr lang="es-ES" dirty="0" smtClean="0">
                <a:solidFill>
                  <a:schemeClr val="bg1"/>
                </a:solidFill>
              </a:rPr>
              <a:t> </a:t>
            </a:r>
            <a:r>
              <a:rPr lang="es-ES" dirty="0" err="1" smtClean="0">
                <a:solidFill>
                  <a:schemeClr val="bg1"/>
                </a:solidFill>
              </a:rPr>
              <a:t>productivity</a:t>
            </a:r>
            <a:r>
              <a:rPr lang="es-ES" dirty="0" smtClean="0">
                <a:solidFill>
                  <a:schemeClr val="bg1"/>
                </a:solidFill>
              </a:rPr>
              <a:t>)</a:t>
            </a:r>
            <a:endParaRPr lang="es-ES" dirty="0" smtClean="0">
              <a:solidFill>
                <a:schemeClr val="bg1"/>
              </a:solidFill>
            </a:endParaRPr>
          </a:p>
          <a:p>
            <a:pPr lvl="1"/>
            <a:r>
              <a:rPr lang="es-ES" dirty="0" err="1" smtClean="0">
                <a:solidFill>
                  <a:schemeClr val="bg1"/>
                </a:solidFill>
              </a:rPr>
              <a:t>Political</a:t>
            </a:r>
            <a:r>
              <a:rPr lang="es-ES" dirty="0" smtClean="0">
                <a:solidFill>
                  <a:schemeClr val="bg1"/>
                </a:solidFill>
              </a:rPr>
              <a:t> </a:t>
            </a:r>
            <a:r>
              <a:rPr lang="es-ES" dirty="0" err="1" smtClean="0">
                <a:solidFill>
                  <a:schemeClr val="bg1"/>
                </a:solidFill>
              </a:rPr>
              <a:t>pressures</a:t>
            </a:r>
            <a:r>
              <a:rPr lang="es-ES" dirty="0" smtClean="0">
                <a:solidFill>
                  <a:schemeClr val="bg1"/>
                </a:solidFill>
              </a:rPr>
              <a:t> (</a:t>
            </a:r>
            <a:r>
              <a:rPr lang="es-ES" dirty="0" err="1" smtClean="0">
                <a:solidFill>
                  <a:schemeClr val="bg1"/>
                </a:solidFill>
              </a:rPr>
              <a:t>peasants</a:t>
            </a:r>
            <a:r>
              <a:rPr lang="es-ES" dirty="0" smtClean="0">
                <a:solidFill>
                  <a:schemeClr val="bg1"/>
                </a:solidFill>
              </a:rPr>
              <a:t> </a:t>
            </a:r>
            <a:r>
              <a:rPr lang="es-ES" dirty="0" err="1" smtClean="0">
                <a:solidFill>
                  <a:schemeClr val="bg1"/>
                </a:solidFill>
              </a:rPr>
              <a:t>punished</a:t>
            </a:r>
            <a:r>
              <a:rPr lang="es-ES" dirty="0" smtClean="0">
                <a:solidFill>
                  <a:schemeClr val="bg1"/>
                </a:solidFill>
              </a:rPr>
              <a:t> </a:t>
            </a:r>
            <a:r>
              <a:rPr lang="es-ES" dirty="0" err="1" smtClean="0">
                <a:solidFill>
                  <a:schemeClr val="bg1"/>
                </a:solidFill>
              </a:rPr>
              <a:t>for</a:t>
            </a:r>
            <a:r>
              <a:rPr lang="es-ES" dirty="0" smtClean="0">
                <a:solidFill>
                  <a:schemeClr val="bg1"/>
                </a:solidFill>
              </a:rPr>
              <a:t> </a:t>
            </a:r>
            <a:r>
              <a:rPr lang="es-ES" dirty="0" err="1" smtClean="0">
                <a:solidFill>
                  <a:schemeClr val="bg1"/>
                </a:solidFill>
              </a:rPr>
              <a:t>using</a:t>
            </a:r>
            <a:r>
              <a:rPr lang="es-ES" dirty="0" smtClean="0">
                <a:solidFill>
                  <a:schemeClr val="bg1"/>
                </a:solidFill>
              </a:rPr>
              <a:t> </a:t>
            </a:r>
            <a:r>
              <a:rPr lang="es-ES" dirty="0" err="1" smtClean="0">
                <a:solidFill>
                  <a:schemeClr val="bg1"/>
                </a:solidFill>
              </a:rPr>
              <a:t>tradition</a:t>
            </a:r>
            <a:r>
              <a:rPr lang="es-ES" dirty="0" smtClean="0">
                <a:solidFill>
                  <a:schemeClr val="bg1"/>
                </a:solidFill>
              </a:rPr>
              <a:t> </a:t>
            </a:r>
            <a:r>
              <a:rPr lang="es-ES" dirty="0" err="1" smtClean="0">
                <a:solidFill>
                  <a:schemeClr val="bg1"/>
                </a:solidFill>
              </a:rPr>
              <a:t>farming</a:t>
            </a:r>
            <a:r>
              <a:rPr lang="es-ES" dirty="0" smtClean="0">
                <a:solidFill>
                  <a:schemeClr val="bg1"/>
                </a:solidFill>
              </a:rPr>
              <a:t> </a:t>
            </a:r>
            <a:r>
              <a:rPr lang="es-ES" dirty="0" err="1" smtClean="0">
                <a:solidFill>
                  <a:schemeClr val="bg1"/>
                </a:solidFill>
              </a:rPr>
              <a:t>methods</a:t>
            </a:r>
            <a:r>
              <a:rPr lang="es-ES" dirty="0" smtClean="0">
                <a:solidFill>
                  <a:schemeClr val="bg1"/>
                </a:solidFill>
              </a:rPr>
              <a:t> – </a:t>
            </a:r>
            <a:r>
              <a:rPr lang="es-ES" dirty="0" err="1" smtClean="0">
                <a:solidFill>
                  <a:schemeClr val="bg1"/>
                </a:solidFill>
              </a:rPr>
              <a:t>enemies</a:t>
            </a:r>
            <a:r>
              <a:rPr lang="es-ES" dirty="0" smtClean="0">
                <a:solidFill>
                  <a:schemeClr val="bg1"/>
                </a:solidFill>
              </a:rPr>
              <a:t> of </a:t>
            </a:r>
            <a:r>
              <a:rPr lang="es-ES" dirty="0" err="1" smtClean="0">
                <a:solidFill>
                  <a:schemeClr val="bg1"/>
                </a:solidFill>
              </a:rPr>
              <a:t>the</a:t>
            </a:r>
            <a:r>
              <a:rPr lang="es-ES" dirty="0" smtClean="0">
                <a:solidFill>
                  <a:schemeClr val="bg1"/>
                </a:solidFill>
              </a:rPr>
              <a:t> </a:t>
            </a:r>
            <a:r>
              <a:rPr lang="es-ES" dirty="0" err="1" smtClean="0">
                <a:solidFill>
                  <a:schemeClr val="bg1"/>
                </a:solidFill>
              </a:rPr>
              <a:t>state</a:t>
            </a:r>
            <a:r>
              <a:rPr lang="es-ES" dirty="0" smtClean="0">
                <a:solidFill>
                  <a:schemeClr val="bg1"/>
                </a:solidFill>
              </a:rPr>
              <a:t>. AND </a:t>
            </a:r>
            <a:r>
              <a:rPr lang="es-ES" dirty="0" err="1" smtClean="0">
                <a:solidFill>
                  <a:schemeClr val="bg1"/>
                </a:solidFill>
              </a:rPr>
              <a:t>believed</a:t>
            </a:r>
            <a:r>
              <a:rPr lang="es-ES" dirty="0" smtClean="0">
                <a:solidFill>
                  <a:schemeClr val="bg1"/>
                </a:solidFill>
              </a:rPr>
              <a:t> </a:t>
            </a:r>
            <a:r>
              <a:rPr lang="es-ES" dirty="0" err="1" smtClean="0">
                <a:solidFill>
                  <a:schemeClr val="bg1"/>
                </a:solidFill>
              </a:rPr>
              <a:t>incorrect</a:t>
            </a:r>
            <a:r>
              <a:rPr lang="es-ES" dirty="0" smtClean="0">
                <a:solidFill>
                  <a:schemeClr val="bg1"/>
                </a:solidFill>
              </a:rPr>
              <a:t> </a:t>
            </a:r>
            <a:r>
              <a:rPr lang="es-ES" dirty="0" err="1" smtClean="0">
                <a:solidFill>
                  <a:schemeClr val="bg1"/>
                </a:solidFill>
              </a:rPr>
              <a:t>scientific</a:t>
            </a:r>
            <a:r>
              <a:rPr lang="es-ES" dirty="0" smtClean="0">
                <a:solidFill>
                  <a:schemeClr val="bg1"/>
                </a:solidFill>
              </a:rPr>
              <a:t> </a:t>
            </a:r>
            <a:r>
              <a:rPr lang="es-ES" dirty="0" err="1" smtClean="0">
                <a:solidFill>
                  <a:schemeClr val="bg1"/>
                </a:solidFill>
              </a:rPr>
              <a:t>methods</a:t>
            </a:r>
            <a:r>
              <a:rPr lang="es-ES" dirty="0" smtClean="0">
                <a:solidFill>
                  <a:schemeClr val="bg1"/>
                </a:solidFill>
              </a:rPr>
              <a:t> </a:t>
            </a:r>
            <a:r>
              <a:rPr lang="es-ES" dirty="0" err="1" smtClean="0">
                <a:solidFill>
                  <a:schemeClr val="bg1"/>
                </a:solidFill>
              </a:rPr>
              <a:t>from</a:t>
            </a:r>
            <a:r>
              <a:rPr lang="es-ES" dirty="0" smtClean="0">
                <a:solidFill>
                  <a:schemeClr val="bg1"/>
                </a:solidFill>
              </a:rPr>
              <a:t> USSR.</a:t>
            </a:r>
            <a:endParaRPr lang="es-ES" dirty="0" smtClean="0">
              <a:solidFill>
                <a:schemeClr val="bg1"/>
              </a:solidFill>
            </a:endParaRPr>
          </a:p>
          <a:p>
            <a:pPr lvl="1"/>
            <a:r>
              <a:rPr lang="es-ES" dirty="0" err="1" smtClean="0">
                <a:solidFill>
                  <a:schemeClr val="bg1"/>
                </a:solidFill>
              </a:rPr>
              <a:t>Fear</a:t>
            </a:r>
            <a:endParaRPr lang="es-ES" dirty="0" smtClean="0">
              <a:solidFill>
                <a:schemeClr val="bg1"/>
              </a:solidFill>
            </a:endParaRPr>
          </a:p>
          <a:p>
            <a:pPr lvl="1"/>
            <a:r>
              <a:rPr lang="es-ES" dirty="0" smtClean="0">
                <a:solidFill>
                  <a:schemeClr val="bg1"/>
                </a:solidFill>
              </a:rPr>
              <a:t>Natural causes</a:t>
            </a:r>
            <a:endParaRPr lang="en-GB" dirty="0">
              <a:solidFill>
                <a:schemeClr val="bg1"/>
              </a:solidFill>
            </a:endParaRPr>
          </a:p>
        </p:txBody>
      </p:sp>
    </p:spTree>
    <p:extLst>
      <p:ext uri="{BB962C8B-B14F-4D97-AF65-F5344CB8AC3E}">
        <p14:creationId xmlns:p14="http://schemas.microsoft.com/office/powerpoint/2010/main" val="3718077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bg1"/>
                </a:solidFill>
              </a:rPr>
              <a:t>Results</a:t>
            </a:r>
            <a:r>
              <a:rPr lang="es-ES" dirty="0" smtClean="0">
                <a:solidFill>
                  <a:schemeClr val="bg1"/>
                </a:solidFill>
              </a:rPr>
              <a:t> of Great </a:t>
            </a:r>
            <a:r>
              <a:rPr lang="es-ES" dirty="0" err="1" smtClean="0">
                <a:solidFill>
                  <a:schemeClr val="bg1"/>
                </a:solidFill>
              </a:rPr>
              <a:t>Famine</a:t>
            </a:r>
            <a:r>
              <a:rPr lang="es-ES" dirty="0" smtClean="0">
                <a:solidFill>
                  <a:schemeClr val="bg1"/>
                </a:solidFill>
              </a:rPr>
              <a:t>	</a:t>
            </a:r>
            <a:endParaRPr lang="en-GB" dirty="0">
              <a:solidFill>
                <a:schemeClr val="bg1"/>
              </a:solidFill>
            </a:endParaRPr>
          </a:p>
        </p:txBody>
      </p:sp>
      <p:sp>
        <p:nvSpPr>
          <p:cNvPr id="3" name="2 Marcador de contenido"/>
          <p:cNvSpPr>
            <a:spLocks noGrp="1"/>
          </p:cNvSpPr>
          <p:nvPr>
            <p:ph idx="1"/>
          </p:nvPr>
        </p:nvSpPr>
        <p:spPr/>
        <p:txBody>
          <a:bodyPr>
            <a:normAutofit fontScale="85000" lnSpcReduction="10000"/>
          </a:bodyPr>
          <a:lstStyle/>
          <a:p>
            <a:r>
              <a:rPr lang="es-ES" dirty="0" smtClean="0">
                <a:solidFill>
                  <a:schemeClr val="bg1"/>
                </a:solidFill>
              </a:rPr>
              <a:t>50 </a:t>
            </a:r>
            <a:r>
              <a:rPr lang="es-ES" dirty="0" err="1" smtClean="0">
                <a:solidFill>
                  <a:schemeClr val="bg1"/>
                </a:solidFill>
              </a:rPr>
              <a:t>million</a:t>
            </a:r>
            <a:r>
              <a:rPr lang="es-ES" dirty="0" smtClean="0">
                <a:solidFill>
                  <a:schemeClr val="bg1"/>
                </a:solidFill>
              </a:rPr>
              <a:t> </a:t>
            </a:r>
            <a:r>
              <a:rPr lang="es-ES" dirty="0" err="1" smtClean="0">
                <a:solidFill>
                  <a:schemeClr val="bg1"/>
                </a:solidFill>
              </a:rPr>
              <a:t>deaths</a:t>
            </a:r>
            <a:endParaRPr lang="es-ES" dirty="0" smtClean="0">
              <a:solidFill>
                <a:schemeClr val="bg1"/>
              </a:solidFill>
            </a:endParaRPr>
          </a:p>
          <a:p>
            <a:r>
              <a:rPr lang="es-ES" dirty="0" err="1" smtClean="0">
                <a:solidFill>
                  <a:schemeClr val="bg1"/>
                </a:solidFill>
              </a:rPr>
              <a:t>Sold</a:t>
            </a:r>
            <a:r>
              <a:rPr lang="es-ES" dirty="0" smtClean="0">
                <a:solidFill>
                  <a:schemeClr val="bg1"/>
                </a:solidFill>
              </a:rPr>
              <a:t> </a:t>
            </a:r>
            <a:r>
              <a:rPr lang="es-ES" dirty="0" err="1" smtClean="0">
                <a:solidFill>
                  <a:schemeClr val="bg1"/>
                </a:solidFill>
              </a:rPr>
              <a:t>children</a:t>
            </a:r>
            <a:r>
              <a:rPr lang="es-ES" dirty="0" smtClean="0">
                <a:solidFill>
                  <a:schemeClr val="bg1"/>
                </a:solidFill>
              </a:rPr>
              <a:t> and </a:t>
            </a:r>
            <a:r>
              <a:rPr lang="es-ES" dirty="0" err="1" smtClean="0">
                <a:solidFill>
                  <a:schemeClr val="bg1"/>
                </a:solidFill>
              </a:rPr>
              <a:t>wives</a:t>
            </a:r>
            <a:r>
              <a:rPr lang="es-ES" dirty="0" smtClean="0">
                <a:solidFill>
                  <a:schemeClr val="bg1"/>
                </a:solidFill>
              </a:rPr>
              <a:t> </a:t>
            </a:r>
            <a:r>
              <a:rPr lang="es-ES" dirty="0" err="1" smtClean="0">
                <a:solidFill>
                  <a:schemeClr val="bg1"/>
                </a:solidFill>
              </a:rPr>
              <a:t>to</a:t>
            </a:r>
            <a:r>
              <a:rPr lang="es-ES" dirty="0" smtClean="0">
                <a:solidFill>
                  <a:schemeClr val="bg1"/>
                </a:solidFill>
              </a:rPr>
              <a:t> </a:t>
            </a:r>
            <a:r>
              <a:rPr lang="es-ES" dirty="0" err="1" smtClean="0">
                <a:solidFill>
                  <a:schemeClr val="bg1"/>
                </a:solidFill>
              </a:rPr>
              <a:t>buy</a:t>
            </a:r>
            <a:r>
              <a:rPr lang="es-ES" dirty="0" smtClean="0">
                <a:solidFill>
                  <a:schemeClr val="bg1"/>
                </a:solidFill>
              </a:rPr>
              <a:t> </a:t>
            </a:r>
            <a:r>
              <a:rPr lang="es-ES" dirty="0" err="1" smtClean="0">
                <a:solidFill>
                  <a:schemeClr val="bg1"/>
                </a:solidFill>
              </a:rPr>
              <a:t>food</a:t>
            </a:r>
            <a:endParaRPr lang="es-ES" dirty="0" smtClean="0">
              <a:solidFill>
                <a:schemeClr val="bg1"/>
              </a:solidFill>
            </a:endParaRPr>
          </a:p>
          <a:p>
            <a:r>
              <a:rPr lang="es-ES" dirty="0" err="1" smtClean="0">
                <a:solidFill>
                  <a:schemeClr val="bg1"/>
                </a:solidFill>
              </a:rPr>
              <a:t>Cannabilism</a:t>
            </a:r>
            <a:r>
              <a:rPr lang="es-ES" dirty="0" smtClean="0">
                <a:solidFill>
                  <a:schemeClr val="bg1"/>
                </a:solidFill>
              </a:rPr>
              <a:t>: </a:t>
            </a:r>
            <a:r>
              <a:rPr lang="es-ES" dirty="0" err="1" smtClean="0">
                <a:solidFill>
                  <a:schemeClr val="bg1"/>
                </a:solidFill>
              </a:rPr>
              <a:t>sold</a:t>
            </a:r>
            <a:r>
              <a:rPr lang="es-ES" dirty="0" smtClean="0">
                <a:solidFill>
                  <a:schemeClr val="bg1"/>
                </a:solidFill>
              </a:rPr>
              <a:t> human </a:t>
            </a:r>
            <a:r>
              <a:rPr lang="es-ES" dirty="0" err="1" smtClean="0">
                <a:solidFill>
                  <a:schemeClr val="bg1"/>
                </a:solidFill>
              </a:rPr>
              <a:t>flesh</a:t>
            </a:r>
            <a:r>
              <a:rPr lang="es-ES" dirty="0" smtClean="0">
                <a:solidFill>
                  <a:schemeClr val="bg1"/>
                </a:solidFill>
              </a:rPr>
              <a:t> </a:t>
            </a:r>
            <a:r>
              <a:rPr lang="es-ES" dirty="0" err="1" smtClean="0">
                <a:solidFill>
                  <a:schemeClr val="bg1"/>
                </a:solidFill>
              </a:rPr>
              <a:t>on</a:t>
            </a:r>
            <a:r>
              <a:rPr lang="es-ES" dirty="0" smtClean="0">
                <a:solidFill>
                  <a:schemeClr val="bg1"/>
                </a:solidFill>
              </a:rPr>
              <a:t> </a:t>
            </a:r>
            <a:r>
              <a:rPr lang="es-ES" dirty="0" err="1" smtClean="0">
                <a:solidFill>
                  <a:schemeClr val="bg1"/>
                </a:solidFill>
              </a:rPr>
              <a:t>the</a:t>
            </a:r>
            <a:r>
              <a:rPr lang="es-ES" dirty="0" smtClean="0">
                <a:solidFill>
                  <a:schemeClr val="bg1"/>
                </a:solidFill>
              </a:rPr>
              <a:t> </a:t>
            </a:r>
            <a:r>
              <a:rPr lang="es-ES" dirty="0" err="1" smtClean="0">
                <a:solidFill>
                  <a:schemeClr val="bg1"/>
                </a:solidFill>
              </a:rPr>
              <a:t>market</a:t>
            </a:r>
            <a:r>
              <a:rPr lang="es-ES" dirty="0" smtClean="0">
                <a:solidFill>
                  <a:schemeClr val="bg1"/>
                </a:solidFill>
              </a:rPr>
              <a:t>, </a:t>
            </a:r>
            <a:r>
              <a:rPr lang="es-ES" dirty="0" err="1" smtClean="0">
                <a:solidFill>
                  <a:schemeClr val="bg1"/>
                </a:solidFill>
              </a:rPr>
              <a:t>swapped</a:t>
            </a:r>
            <a:r>
              <a:rPr lang="es-ES" dirty="0" smtClean="0">
                <a:solidFill>
                  <a:schemeClr val="bg1"/>
                </a:solidFill>
              </a:rPr>
              <a:t> </a:t>
            </a:r>
            <a:r>
              <a:rPr lang="es-ES" dirty="0" err="1" smtClean="0">
                <a:solidFill>
                  <a:schemeClr val="bg1"/>
                </a:solidFill>
              </a:rPr>
              <a:t>children</a:t>
            </a:r>
            <a:r>
              <a:rPr lang="es-ES" dirty="0" smtClean="0">
                <a:solidFill>
                  <a:schemeClr val="bg1"/>
                </a:solidFill>
              </a:rPr>
              <a:t> so </a:t>
            </a:r>
            <a:r>
              <a:rPr lang="es-ES" dirty="0" err="1" smtClean="0">
                <a:solidFill>
                  <a:schemeClr val="bg1"/>
                </a:solidFill>
              </a:rPr>
              <a:t>wouldn´t</a:t>
            </a:r>
            <a:r>
              <a:rPr lang="es-ES" dirty="0" smtClean="0">
                <a:solidFill>
                  <a:schemeClr val="bg1"/>
                </a:solidFill>
              </a:rPr>
              <a:t> </a:t>
            </a:r>
            <a:r>
              <a:rPr lang="es-ES" dirty="0" err="1" smtClean="0">
                <a:solidFill>
                  <a:schemeClr val="bg1"/>
                </a:solidFill>
              </a:rPr>
              <a:t>have</a:t>
            </a:r>
            <a:r>
              <a:rPr lang="es-ES" dirty="0" smtClean="0">
                <a:solidFill>
                  <a:schemeClr val="bg1"/>
                </a:solidFill>
              </a:rPr>
              <a:t> </a:t>
            </a:r>
            <a:r>
              <a:rPr lang="es-ES" dirty="0" err="1" smtClean="0">
                <a:solidFill>
                  <a:schemeClr val="bg1"/>
                </a:solidFill>
              </a:rPr>
              <a:t>to</a:t>
            </a:r>
            <a:r>
              <a:rPr lang="es-ES" dirty="0" smtClean="0">
                <a:solidFill>
                  <a:schemeClr val="bg1"/>
                </a:solidFill>
              </a:rPr>
              <a:t> </a:t>
            </a:r>
            <a:r>
              <a:rPr lang="es-ES" dirty="0" err="1" smtClean="0">
                <a:solidFill>
                  <a:schemeClr val="bg1"/>
                </a:solidFill>
              </a:rPr>
              <a:t>eat</a:t>
            </a:r>
            <a:r>
              <a:rPr lang="es-ES" dirty="0" smtClean="0">
                <a:solidFill>
                  <a:schemeClr val="bg1"/>
                </a:solidFill>
              </a:rPr>
              <a:t> </a:t>
            </a:r>
            <a:r>
              <a:rPr lang="es-ES" dirty="0" err="1" smtClean="0">
                <a:solidFill>
                  <a:schemeClr val="bg1"/>
                </a:solidFill>
              </a:rPr>
              <a:t>their</a:t>
            </a:r>
            <a:r>
              <a:rPr lang="es-ES" dirty="0" smtClean="0">
                <a:solidFill>
                  <a:schemeClr val="bg1"/>
                </a:solidFill>
              </a:rPr>
              <a:t> </a:t>
            </a:r>
            <a:r>
              <a:rPr lang="es-ES" dirty="0" err="1" smtClean="0">
                <a:solidFill>
                  <a:schemeClr val="bg1"/>
                </a:solidFill>
              </a:rPr>
              <a:t>own</a:t>
            </a:r>
            <a:endParaRPr lang="es-ES" dirty="0">
              <a:solidFill>
                <a:schemeClr val="bg1"/>
              </a:solidFill>
            </a:endParaRPr>
          </a:p>
          <a:p>
            <a:pPr marL="0" indent="0">
              <a:buNone/>
            </a:pPr>
            <a:r>
              <a:rPr lang="en-GB" b="1" dirty="0" smtClean="0">
                <a:solidFill>
                  <a:schemeClr val="bg1"/>
                </a:solidFill>
              </a:rPr>
              <a:t>“Shallow </a:t>
            </a:r>
            <a:r>
              <a:rPr lang="en-GB" b="1" dirty="0">
                <a:solidFill>
                  <a:schemeClr val="bg1"/>
                </a:solidFill>
              </a:rPr>
              <a:t>burials are prohibited. </a:t>
            </a:r>
            <a:endParaRPr lang="en-GB" b="1" dirty="0" smtClean="0">
              <a:solidFill>
                <a:schemeClr val="bg1"/>
              </a:solidFill>
            </a:endParaRPr>
          </a:p>
          <a:p>
            <a:pPr marL="0" indent="0">
              <a:buNone/>
            </a:pPr>
            <a:r>
              <a:rPr lang="en-GB" b="1" dirty="0" smtClean="0">
                <a:solidFill>
                  <a:schemeClr val="bg1"/>
                </a:solidFill>
              </a:rPr>
              <a:t>All </a:t>
            </a:r>
            <a:r>
              <a:rPr lang="en-GB" b="1" dirty="0">
                <a:solidFill>
                  <a:schemeClr val="bg1"/>
                </a:solidFill>
              </a:rPr>
              <a:t>corpses must be buried at least three feet deep and crops must be grown on top.</a:t>
            </a:r>
            <a:r>
              <a:rPr lang="en-GB" dirty="0">
                <a:solidFill>
                  <a:schemeClr val="bg1"/>
                </a:solidFill>
              </a:rPr>
              <a:t/>
            </a:r>
            <a:br>
              <a:rPr lang="en-GB" dirty="0">
                <a:solidFill>
                  <a:schemeClr val="bg1"/>
                </a:solidFill>
              </a:rPr>
            </a:br>
            <a:r>
              <a:rPr lang="en-GB" b="1" dirty="0">
                <a:solidFill>
                  <a:schemeClr val="bg1"/>
                </a:solidFill>
              </a:rPr>
              <a:t>No burials are allowed near roads.</a:t>
            </a:r>
            <a:r>
              <a:rPr lang="en-GB" dirty="0">
                <a:solidFill>
                  <a:schemeClr val="bg1"/>
                </a:solidFill>
              </a:rPr>
              <a:t/>
            </a:r>
            <a:br>
              <a:rPr lang="en-GB" dirty="0">
                <a:solidFill>
                  <a:schemeClr val="bg1"/>
                </a:solidFill>
              </a:rPr>
            </a:br>
            <a:r>
              <a:rPr lang="en-GB" b="1" dirty="0">
                <a:solidFill>
                  <a:schemeClr val="bg1"/>
                </a:solidFill>
              </a:rPr>
              <a:t>All crying and wailing is forbidden.</a:t>
            </a:r>
            <a:r>
              <a:rPr lang="en-GB" dirty="0">
                <a:solidFill>
                  <a:schemeClr val="bg1"/>
                </a:solidFill>
              </a:rPr>
              <a:t/>
            </a:r>
            <a:br>
              <a:rPr lang="en-GB" dirty="0">
                <a:solidFill>
                  <a:schemeClr val="bg1"/>
                </a:solidFill>
              </a:rPr>
            </a:br>
            <a:r>
              <a:rPr lang="en-GB" b="1" dirty="0">
                <a:solidFill>
                  <a:schemeClr val="bg1"/>
                </a:solidFill>
              </a:rPr>
              <a:t>The wearing of mourning clothes if [sic] forbidden.”</a:t>
            </a:r>
            <a:endParaRPr lang="en-GB" dirty="0">
              <a:solidFill>
                <a:schemeClr val="bg1"/>
              </a:solidFill>
            </a:endParaRPr>
          </a:p>
        </p:txBody>
      </p:sp>
    </p:spTree>
    <p:extLst>
      <p:ext uri="{BB962C8B-B14F-4D97-AF65-F5344CB8AC3E}">
        <p14:creationId xmlns:p14="http://schemas.microsoft.com/office/powerpoint/2010/main" val="3286580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GB"/>
          </a:p>
        </p:txBody>
      </p:sp>
      <p:sp>
        <p:nvSpPr>
          <p:cNvPr id="3" name="2 Marcador de contenido"/>
          <p:cNvSpPr>
            <a:spLocks noGrp="1"/>
          </p:cNvSpPr>
          <p:nvPr>
            <p:ph idx="1"/>
          </p:nvPr>
        </p:nvSpPr>
        <p:spPr/>
        <p:txBody>
          <a:bodyPr/>
          <a:lstStyle/>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04813"/>
            <a:ext cx="3810000" cy="604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6091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n-GB"/>
          </a:p>
        </p:txBody>
      </p:sp>
      <p:sp>
        <p:nvSpPr>
          <p:cNvPr id="3" name="2 Marcador de contenido"/>
          <p:cNvSpPr>
            <a:spLocks noGrp="1"/>
          </p:cNvSpPr>
          <p:nvPr>
            <p:ph idx="1"/>
          </p:nvPr>
        </p:nvSpPr>
        <p:spPr/>
        <p:txBody>
          <a:bodyPr/>
          <a:lstStyle/>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7" y="980729"/>
            <a:ext cx="6768751" cy="460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96049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n-GB" sz="2800" dirty="0">
                <a:solidFill>
                  <a:schemeClr val="bg1"/>
                </a:solidFill>
              </a:rPr>
              <a:t>A disturbing account from a witness was recounted by Yang </a:t>
            </a:r>
            <a:r>
              <a:rPr lang="en-GB" sz="2800" dirty="0" err="1">
                <a:solidFill>
                  <a:schemeClr val="bg1"/>
                </a:solidFill>
              </a:rPr>
              <a:t>Jisheng</a:t>
            </a:r>
            <a:r>
              <a:rPr lang="en-GB" sz="2800" dirty="0">
                <a:solidFill>
                  <a:schemeClr val="bg1"/>
                </a:solidFill>
              </a:rPr>
              <a:t>, who authored “</a:t>
            </a:r>
            <a:r>
              <a:rPr lang="en-GB" sz="2800" dirty="0">
                <a:solidFill>
                  <a:schemeClr val="bg1"/>
                </a:solidFill>
                <a:hlinkClick r:id="rId2"/>
              </a:rPr>
              <a:t>Tombstone</a:t>
            </a:r>
            <a:r>
              <a:rPr lang="en-GB" sz="2800" dirty="0">
                <a:solidFill>
                  <a:schemeClr val="bg1"/>
                </a:solidFill>
              </a:rPr>
              <a:t>,” a comprehensive account of the Great Chinese Famine. </a:t>
            </a:r>
            <a:endParaRPr lang="en-GB" sz="2800" dirty="0"/>
          </a:p>
        </p:txBody>
      </p:sp>
      <p:sp>
        <p:nvSpPr>
          <p:cNvPr id="3" name="2 Marcador de contenido"/>
          <p:cNvSpPr>
            <a:spLocks noGrp="1"/>
          </p:cNvSpPr>
          <p:nvPr>
            <p:ph idx="1"/>
          </p:nvPr>
        </p:nvSpPr>
        <p:spPr>
          <a:xfrm>
            <a:off x="395536" y="1988840"/>
            <a:ext cx="8229600" cy="4525963"/>
          </a:xfrm>
        </p:spPr>
        <p:txBody>
          <a:bodyPr/>
          <a:lstStyle/>
          <a:p>
            <a:r>
              <a:rPr lang="en-GB" dirty="0" smtClean="0">
                <a:solidFill>
                  <a:schemeClr val="bg1"/>
                </a:solidFill>
              </a:rPr>
              <a:t>“</a:t>
            </a:r>
            <a:r>
              <a:rPr lang="en-GB" dirty="0">
                <a:solidFill>
                  <a:schemeClr val="bg1"/>
                </a:solidFill>
              </a:rPr>
              <a:t>I went to one village and saw 100 corpses, then another village and another 100 corpses. No one paid attention to them. People said that dogs were eating the bodies. Not true, I said. The dogs had long ago been eaten by the people,” the person </a:t>
            </a:r>
            <a:r>
              <a:rPr lang="en-GB" dirty="0">
                <a:solidFill>
                  <a:schemeClr val="bg1"/>
                </a:solidFill>
                <a:hlinkClick r:id="rId2"/>
              </a:rPr>
              <a:t>said</a:t>
            </a:r>
            <a:r>
              <a:rPr lang="en-GB" dirty="0">
                <a:solidFill>
                  <a:schemeClr val="bg1"/>
                </a:solidFill>
              </a:rPr>
              <a:t>.</a:t>
            </a:r>
          </a:p>
        </p:txBody>
      </p:sp>
    </p:spTree>
    <p:extLst>
      <p:ext uri="{BB962C8B-B14F-4D97-AF65-F5344CB8AC3E}">
        <p14:creationId xmlns:p14="http://schemas.microsoft.com/office/powerpoint/2010/main" val="30039401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856"/>
            <a:ext cx="9144000" cy="1143000"/>
          </a:xfrm>
        </p:spPr>
        <p:txBody>
          <a:bodyPr>
            <a:noAutofit/>
          </a:bodyPr>
          <a:lstStyle/>
          <a:p>
            <a:r>
              <a:rPr lang="en-GB" b="1" u="sng" dirty="0" smtClean="0">
                <a:solidFill>
                  <a:schemeClr val="bg1"/>
                </a:solidFill>
              </a:rPr>
              <a:t>What problems did Mao have in 1949?</a:t>
            </a:r>
            <a:endParaRPr lang="en-GB" b="1" u="sng" dirty="0">
              <a:solidFill>
                <a:schemeClr val="bg1"/>
              </a:solidFill>
            </a:endParaRPr>
          </a:p>
        </p:txBody>
      </p:sp>
      <p:graphicFrame>
        <p:nvGraphicFramePr>
          <p:cNvPr id="4" name="Diagram 3"/>
          <p:cNvGraphicFramePr/>
          <p:nvPr>
            <p:extLst>
              <p:ext uri="{D42A27DB-BD31-4B8C-83A1-F6EECF244321}">
                <p14:modId xmlns:p14="http://schemas.microsoft.com/office/powerpoint/2010/main" val="3062948771"/>
              </p:ext>
            </p:extLst>
          </p:nvPr>
        </p:nvGraphicFramePr>
        <p:xfrm>
          <a:off x="179512" y="1772816"/>
          <a:ext cx="8784976"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6183" y="1052736"/>
            <a:ext cx="9144000" cy="7200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i="1" dirty="0" smtClean="0">
                <a:solidFill>
                  <a:srgbClr val="FF0000"/>
                </a:solidFill>
              </a:rPr>
              <a:t>Try to think about the legacy of the Second World War and Civil War on China</a:t>
            </a:r>
            <a:endParaRPr lang="en-GB" sz="2800" b="1" i="1" dirty="0">
              <a:solidFill>
                <a:srgbClr val="FF0000"/>
              </a:solidFill>
            </a:endParaRPr>
          </a:p>
        </p:txBody>
      </p:sp>
    </p:spTree>
    <p:extLst>
      <p:ext uri="{BB962C8B-B14F-4D97-AF65-F5344CB8AC3E}">
        <p14:creationId xmlns:p14="http://schemas.microsoft.com/office/powerpoint/2010/main" val="2798286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l"/>
            <a:r>
              <a:rPr lang="en-GB" b="1" u="sng" dirty="0" smtClean="0">
                <a:solidFill>
                  <a:schemeClr val="bg1"/>
                </a:solidFill>
              </a:rPr>
              <a:t>How did Industry change?</a:t>
            </a:r>
            <a:endParaRPr lang="en-GB" b="1" u="sng" dirty="0">
              <a:solidFill>
                <a:schemeClr val="bg1"/>
              </a:solidFill>
            </a:endParaRPr>
          </a:p>
        </p:txBody>
      </p:sp>
      <p:sp>
        <p:nvSpPr>
          <p:cNvPr id="3" name="Content Placeholder 2"/>
          <p:cNvSpPr>
            <a:spLocks noGrp="1"/>
          </p:cNvSpPr>
          <p:nvPr>
            <p:ph idx="1"/>
          </p:nvPr>
        </p:nvSpPr>
        <p:spPr>
          <a:xfrm>
            <a:off x="0" y="980728"/>
            <a:ext cx="3635896" cy="5877272"/>
          </a:xfrm>
        </p:spPr>
        <p:txBody>
          <a:bodyPr>
            <a:normAutofit fontScale="92500"/>
          </a:bodyPr>
          <a:lstStyle/>
          <a:p>
            <a:r>
              <a:rPr lang="en-GB" dirty="0" smtClean="0">
                <a:solidFill>
                  <a:schemeClr val="bg1"/>
                </a:solidFill>
              </a:rPr>
              <a:t>When the CCP took over the economy was in </a:t>
            </a:r>
            <a:r>
              <a:rPr lang="en-GB" b="1" dirty="0" smtClean="0">
                <a:solidFill>
                  <a:srgbClr val="FF0000"/>
                </a:solidFill>
              </a:rPr>
              <a:t>ruins</a:t>
            </a:r>
            <a:r>
              <a:rPr lang="en-GB" dirty="0" smtClean="0">
                <a:solidFill>
                  <a:schemeClr val="bg1"/>
                </a:solidFill>
              </a:rPr>
              <a:t>. Industry had been destroyed and inflation was over </a:t>
            </a:r>
            <a:r>
              <a:rPr lang="en-GB" b="1" dirty="0" smtClean="0">
                <a:solidFill>
                  <a:srgbClr val="FF0000"/>
                </a:solidFill>
              </a:rPr>
              <a:t>1000%.</a:t>
            </a:r>
          </a:p>
          <a:p>
            <a:endParaRPr lang="en-GB" dirty="0">
              <a:solidFill>
                <a:schemeClr val="bg1"/>
              </a:solidFill>
            </a:endParaRPr>
          </a:p>
          <a:p>
            <a:r>
              <a:rPr lang="en-GB" dirty="0" smtClean="0">
                <a:solidFill>
                  <a:schemeClr val="bg1"/>
                </a:solidFill>
              </a:rPr>
              <a:t>Mao introduced a </a:t>
            </a:r>
            <a:r>
              <a:rPr lang="en-GB" b="1" dirty="0" smtClean="0">
                <a:solidFill>
                  <a:srgbClr val="FF0000"/>
                </a:solidFill>
              </a:rPr>
              <a:t>series of measures </a:t>
            </a:r>
            <a:r>
              <a:rPr lang="en-GB" dirty="0" smtClean="0">
                <a:solidFill>
                  <a:schemeClr val="bg1"/>
                </a:solidFill>
              </a:rPr>
              <a:t>to deal with this chaos:</a:t>
            </a:r>
          </a:p>
        </p:txBody>
      </p:sp>
      <p:sp>
        <p:nvSpPr>
          <p:cNvPr id="4" name="Rounded Rectangle 3"/>
          <p:cNvSpPr/>
          <p:nvPr/>
        </p:nvSpPr>
        <p:spPr>
          <a:xfrm>
            <a:off x="3635896" y="980728"/>
            <a:ext cx="5256584" cy="151216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2000" b="1" dirty="0" smtClean="0"/>
              <a:t>1. Mao ordered prices and wages to be fixed at a low rate. He punished black marketeers severely. Inflation was down to 15% within a year.</a:t>
            </a:r>
            <a:endParaRPr lang="en-GB" sz="2000" b="1" dirty="0"/>
          </a:p>
        </p:txBody>
      </p:sp>
      <p:sp>
        <p:nvSpPr>
          <p:cNvPr id="5" name="Rounded Rectangle 4"/>
          <p:cNvSpPr/>
          <p:nvPr/>
        </p:nvSpPr>
        <p:spPr>
          <a:xfrm>
            <a:off x="3610031" y="2636912"/>
            <a:ext cx="5256584" cy="151216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000" b="1" dirty="0" smtClean="0"/>
              <a:t>2. He increased the taxes paid by business and in 1953 took over all businesses. Government planned and organised what should be produced.</a:t>
            </a:r>
            <a:endParaRPr lang="en-GB" sz="2000" b="1" dirty="0"/>
          </a:p>
        </p:txBody>
      </p:sp>
      <p:sp>
        <p:nvSpPr>
          <p:cNvPr id="6" name="Rounded Rectangle 5"/>
          <p:cNvSpPr/>
          <p:nvPr/>
        </p:nvSpPr>
        <p:spPr>
          <a:xfrm>
            <a:off x="3595107" y="4325533"/>
            <a:ext cx="5256584" cy="115852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2000" b="1" dirty="0" smtClean="0"/>
              <a:t>3. He took over private banks and introduced the ‘People’s Bank’ in 1951. This helped to stabilise the currency.</a:t>
            </a:r>
            <a:endParaRPr lang="en-GB" sz="2000" b="1" dirty="0"/>
          </a:p>
        </p:txBody>
      </p:sp>
      <p:sp>
        <p:nvSpPr>
          <p:cNvPr id="7" name="Rounded Rectangle 6"/>
          <p:cNvSpPr/>
          <p:nvPr/>
        </p:nvSpPr>
        <p:spPr>
          <a:xfrm>
            <a:off x="3595107" y="5595873"/>
            <a:ext cx="5256584" cy="1158520"/>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2000" b="1" dirty="0" smtClean="0"/>
              <a:t>4. Railway links were repaired and taken over by government so that industries could be supplied with coal.</a:t>
            </a:r>
            <a:endParaRPr lang="en-GB" sz="2000" b="1" dirty="0"/>
          </a:p>
        </p:txBody>
      </p:sp>
    </p:spTree>
    <p:extLst>
      <p:ext uri="{BB962C8B-B14F-4D97-AF65-F5344CB8AC3E}">
        <p14:creationId xmlns:p14="http://schemas.microsoft.com/office/powerpoint/2010/main" val="198319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l"/>
            <a:r>
              <a:rPr lang="en-GB" b="1" u="sng" dirty="0" smtClean="0">
                <a:solidFill>
                  <a:schemeClr val="bg1"/>
                </a:solidFill>
              </a:rPr>
              <a:t>The Five Year Plan 1953-1957</a:t>
            </a:r>
            <a:endParaRPr lang="en-GB" b="1" u="sng" dirty="0">
              <a:solidFill>
                <a:schemeClr val="bg1"/>
              </a:solidFill>
            </a:endParaRPr>
          </a:p>
        </p:txBody>
      </p:sp>
      <p:sp>
        <p:nvSpPr>
          <p:cNvPr id="3" name="Content Placeholder 2"/>
          <p:cNvSpPr>
            <a:spLocks noGrp="1"/>
          </p:cNvSpPr>
          <p:nvPr>
            <p:ph idx="1"/>
          </p:nvPr>
        </p:nvSpPr>
        <p:spPr>
          <a:xfrm>
            <a:off x="0" y="980728"/>
            <a:ext cx="5364088" cy="5877272"/>
          </a:xfrm>
        </p:spPr>
        <p:txBody>
          <a:bodyPr>
            <a:normAutofit fontScale="92500" lnSpcReduction="10000"/>
          </a:bodyPr>
          <a:lstStyle/>
          <a:p>
            <a:r>
              <a:rPr lang="en-GB" dirty="0" smtClean="0">
                <a:solidFill>
                  <a:schemeClr val="bg1"/>
                </a:solidFill>
              </a:rPr>
              <a:t>By 1953 the economy had </a:t>
            </a:r>
            <a:r>
              <a:rPr lang="en-GB" b="1" dirty="0" smtClean="0">
                <a:solidFill>
                  <a:srgbClr val="FF0000"/>
                </a:solidFill>
              </a:rPr>
              <a:t>stabilised</a:t>
            </a:r>
            <a:r>
              <a:rPr lang="en-GB" dirty="0" smtClean="0">
                <a:solidFill>
                  <a:schemeClr val="bg1"/>
                </a:solidFill>
              </a:rPr>
              <a:t> and Mao began the first </a:t>
            </a:r>
            <a:r>
              <a:rPr lang="en-GB" b="1" dirty="0" smtClean="0">
                <a:solidFill>
                  <a:srgbClr val="FF0000"/>
                </a:solidFill>
              </a:rPr>
              <a:t>5 Year Plan</a:t>
            </a:r>
            <a:r>
              <a:rPr lang="en-GB" dirty="0" smtClean="0">
                <a:solidFill>
                  <a:schemeClr val="bg1"/>
                </a:solidFill>
              </a:rPr>
              <a:t>.</a:t>
            </a:r>
          </a:p>
          <a:p>
            <a:endParaRPr lang="en-GB" dirty="0">
              <a:solidFill>
                <a:schemeClr val="bg1"/>
              </a:solidFill>
            </a:endParaRPr>
          </a:p>
          <a:p>
            <a:r>
              <a:rPr lang="en-GB" dirty="0" smtClean="0">
                <a:solidFill>
                  <a:schemeClr val="bg1"/>
                </a:solidFill>
              </a:rPr>
              <a:t>With the help of the </a:t>
            </a:r>
            <a:r>
              <a:rPr lang="en-GB" b="1" dirty="0" smtClean="0">
                <a:solidFill>
                  <a:srgbClr val="FF0000"/>
                </a:solidFill>
              </a:rPr>
              <a:t>USSR</a:t>
            </a:r>
            <a:r>
              <a:rPr lang="en-GB" dirty="0" smtClean="0">
                <a:solidFill>
                  <a:schemeClr val="bg1"/>
                </a:solidFill>
              </a:rPr>
              <a:t> he began an </a:t>
            </a:r>
            <a:r>
              <a:rPr lang="en-GB" b="1" dirty="0" smtClean="0">
                <a:solidFill>
                  <a:srgbClr val="FF0000"/>
                </a:solidFill>
              </a:rPr>
              <a:t>ambitious </a:t>
            </a:r>
            <a:r>
              <a:rPr lang="en-GB" dirty="0" smtClean="0">
                <a:solidFill>
                  <a:schemeClr val="bg1"/>
                </a:solidFill>
              </a:rPr>
              <a:t>programme to build </a:t>
            </a:r>
            <a:r>
              <a:rPr lang="en-GB" b="1" dirty="0" smtClean="0">
                <a:solidFill>
                  <a:srgbClr val="FF0000"/>
                </a:solidFill>
              </a:rPr>
              <a:t>new industries</a:t>
            </a:r>
            <a:r>
              <a:rPr lang="en-GB" dirty="0" smtClean="0">
                <a:solidFill>
                  <a:schemeClr val="bg1"/>
                </a:solidFill>
              </a:rPr>
              <a:t>.</a:t>
            </a:r>
          </a:p>
          <a:p>
            <a:endParaRPr lang="en-GB" dirty="0">
              <a:solidFill>
                <a:schemeClr val="bg1"/>
              </a:solidFill>
            </a:endParaRPr>
          </a:p>
          <a:p>
            <a:r>
              <a:rPr lang="en-GB" dirty="0" smtClean="0">
                <a:solidFill>
                  <a:schemeClr val="bg1"/>
                </a:solidFill>
              </a:rPr>
              <a:t>Thousands of Russian scientists and engineers supervised millions of Chinese on over </a:t>
            </a:r>
            <a:r>
              <a:rPr lang="en-GB" b="1" dirty="0" smtClean="0">
                <a:solidFill>
                  <a:srgbClr val="FF0000"/>
                </a:solidFill>
              </a:rPr>
              <a:t>700 major projects</a:t>
            </a:r>
            <a:r>
              <a:rPr lang="en-GB" dirty="0" smtClean="0">
                <a:solidFill>
                  <a:schemeClr val="bg1"/>
                </a:solidFill>
              </a:rPr>
              <a:t>. </a:t>
            </a:r>
          </a:p>
        </p:txBody>
      </p:sp>
      <p:sp>
        <p:nvSpPr>
          <p:cNvPr id="8" name="Rectangle 7"/>
          <p:cNvSpPr/>
          <p:nvPr/>
        </p:nvSpPr>
        <p:spPr>
          <a:xfrm>
            <a:off x="5580112" y="4149080"/>
            <a:ext cx="3456384" cy="259228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4000" b="1" dirty="0" smtClean="0"/>
              <a:t>Why do you think Mao used help from the USSR?</a:t>
            </a:r>
            <a:endParaRPr lang="en-GB" sz="4000" b="1" dirty="0"/>
          </a:p>
        </p:txBody>
      </p:sp>
      <p:pic>
        <p:nvPicPr>
          <p:cNvPr id="5128" name="Picture 8" descr="http://chineseposters.net/images/e15-780.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7527" y="908720"/>
            <a:ext cx="2081554" cy="2991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424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l"/>
            <a:r>
              <a:rPr lang="en-GB" b="1" u="sng" dirty="0" smtClean="0">
                <a:solidFill>
                  <a:schemeClr val="bg1"/>
                </a:solidFill>
              </a:rPr>
              <a:t>The Five Year Plan 1953-1957</a:t>
            </a:r>
            <a:endParaRPr lang="en-GB" b="1" u="sng" dirty="0">
              <a:solidFill>
                <a:schemeClr val="bg1"/>
              </a:solidFill>
            </a:endParaRPr>
          </a:p>
        </p:txBody>
      </p:sp>
      <p:sp>
        <p:nvSpPr>
          <p:cNvPr id="3" name="Content Placeholder 2"/>
          <p:cNvSpPr>
            <a:spLocks noGrp="1"/>
          </p:cNvSpPr>
          <p:nvPr>
            <p:ph idx="1"/>
          </p:nvPr>
        </p:nvSpPr>
        <p:spPr>
          <a:xfrm>
            <a:off x="0" y="980728"/>
            <a:ext cx="5364088" cy="5877272"/>
          </a:xfrm>
        </p:spPr>
        <p:txBody>
          <a:bodyPr>
            <a:normAutofit/>
          </a:bodyPr>
          <a:lstStyle/>
          <a:p>
            <a:r>
              <a:rPr lang="en-GB" dirty="0" smtClean="0">
                <a:solidFill>
                  <a:schemeClr val="bg1"/>
                </a:solidFill>
              </a:rPr>
              <a:t>The focus was on heavy industries – </a:t>
            </a:r>
            <a:r>
              <a:rPr lang="en-GB" b="1" dirty="0" smtClean="0">
                <a:solidFill>
                  <a:srgbClr val="FF0000"/>
                </a:solidFill>
              </a:rPr>
              <a:t>steel, coal, chemicals</a:t>
            </a:r>
            <a:r>
              <a:rPr lang="en-GB" dirty="0" smtClean="0">
                <a:solidFill>
                  <a:schemeClr val="bg1"/>
                </a:solidFill>
              </a:rPr>
              <a:t>. These would provide the </a:t>
            </a:r>
            <a:r>
              <a:rPr lang="en-GB" b="1" dirty="0" smtClean="0">
                <a:solidFill>
                  <a:srgbClr val="FF0000"/>
                </a:solidFill>
              </a:rPr>
              <a:t>raw materials </a:t>
            </a:r>
            <a:r>
              <a:rPr lang="en-GB" dirty="0" smtClean="0">
                <a:solidFill>
                  <a:schemeClr val="bg1"/>
                </a:solidFill>
              </a:rPr>
              <a:t>to build planes, trains and engines which would </a:t>
            </a:r>
            <a:r>
              <a:rPr lang="en-GB" b="1" dirty="0" smtClean="0">
                <a:solidFill>
                  <a:srgbClr val="FF0000"/>
                </a:solidFill>
              </a:rPr>
              <a:t>improve transport</a:t>
            </a:r>
            <a:r>
              <a:rPr lang="en-GB" dirty="0" smtClean="0">
                <a:solidFill>
                  <a:schemeClr val="bg1"/>
                </a:solidFill>
              </a:rPr>
              <a:t>.</a:t>
            </a:r>
          </a:p>
          <a:p>
            <a:endParaRPr lang="en-GB" dirty="0">
              <a:solidFill>
                <a:schemeClr val="bg1"/>
              </a:solidFill>
            </a:endParaRPr>
          </a:p>
          <a:p>
            <a:r>
              <a:rPr lang="en-GB" b="1" u="sng" dirty="0" smtClean="0">
                <a:solidFill>
                  <a:schemeClr val="bg1"/>
                </a:solidFill>
              </a:rPr>
              <a:t>Why was the emphasis of the Five-Year Plan on heavy industry?</a:t>
            </a:r>
          </a:p>
        </p:txBody>
      </p:sp>
      <p:pic>
        <p:nvPicPr>
          <p:cNvPr id="6148" name="Picture 4" descr="http://www.eastasiaforum.org/wp-content/uploads/2011/02/aapone-20040625000012120590-mongolia_copper-layou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934" y="1052736"/>
            <a:ext cx="3654137" cy="2664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152" name="Picture 8" descr="http://www.earthtimes.org/newsimage/china_pollution_2811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5934" y="3933056"/>
            <a:ext cx="3650867" cy="2740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9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l"/>
            <a:r>
              <a:rPr lang="en-GB" b="1" u="sng" dirty="0" smtClean="0">
                <a:solidFill>
                  <a:schemeClr val="bg1"/>
                </a:solidFill>
              </a:rPr>
              <a:t>The Five Year Plan 1953-1957</a:t>
            </a:r>
            <a:endParaRPr lang="en-GB" b="1" u="sng" dirty="0">
              <a:solidFill>
                <a:schemeClr val="bg1"/>
              </a:solidFill>
            </a:endParaRPr>
          </a:p>
        </p:txBody>
      </p:sp>
      <p:sp>
        <p:nvSpPr>
          <p:cNvPr id="3" name="Content Placeholder 2"/>
          <p:cNvSpPr>
            <a:spLocks noGrp="1"/>
          </p:cNvSpPr>
          <p:nvPr>
            <p:ph idx="1"/>
          </p:nvPr>
        </p:nvSpPr>
        <p:spPr>
          <a:xfrm>
            <a:off x="0" y="980728"/>
            <a:ext cx="5364088" cy="5877272"/>
          </a:xfrm>
        </p:spPr>
        <p:txBody>
          <a:bodyPr>
            <a:normAutofit fontScale="92500" lnSpcReduction="20000"/>
          </a:bodyPr>
          <a:lstStyle/>
          <a:p>
            <a:r>
              <a:rPr lang="en-GB" dirty="0" smtClean="0">
                <a:solidFill>
                  <a:schemeClr val="bg1"/>
                </a:solidFill>
              </a:rPr>
              <a:t>The plan achieved </a:t>
            </a:r>
            <a:r>
              <a:rPr lang="en-GB" b="1" dirty="0" smtClean="0">
                <a:solidFill>
                  <a:srgbClr val="FF0000"/>
                </a:solidFill>
              </a:rPr>
              <a:t>astounding results</a:t>
            </a:r>
            <a:r>
              <a:rPr lang="en-GB" dirty="0" smtClean="0">
                <a:solidFill>
                  <a:schemeClr val="bg1"/>
                </a:solidFill>
              </a:rPr>
              <a:t>. Motivated Chinese workers surpassed all the targets.</a:t>
            </a:r>
          </a:p>
          <a:p>
            <a:endParaRPr lang="en-GB" b="1" dirty="0">
              <a:solidFill>
                <a:schemeClr val="bg1"/>
              </a:solidFill>
            </a:endParaRPr>
          </a:p>
          <a:p>
            <a:r>
              <a:rPr lang="en-GB" dirty="0" smtClean="0">
                <a:solidFill>
                  <a:schemeClr val="bg1"/>
                </a:solidFill>
              </a:rPr>
              <a:t>In five years, China was criss-crossed with </a:t>
            </a:r>
            <a:r>
              <a:rPr lang="en-GB" b="1" dirty="0" smtClean="0">
                <a:solidFill>
                  <a:srgbClr val="FF0000"/>
                </a:solidFill>
              </a:rPr>
              <a:t>railways </a:t>
            </a:r>
            <a:r>
              <a:rPr lang="en-GB" dirty="0" smtClean="0">
                <a:solidFill>
                  <a:schemeClr val="bg1"/>
                </a:solidFill>
              </a:rPr>
              <a:t>which moved vital goods over vast distances.</a:t>
            </a:r>
          </a:p>
          <a:p>
            <a:endParaRPr lang="en-GB" dirty="0">
              <a:solidFill>
                <a:schemeClr val="bg1"/>
              </a:solidFill>
            </a:endParaRPr>
          </a:p>
          <a:p>
            <a:r>
              <a:rPr lang="en-GB" dirty="0" smtClean="0">
                <a:solidFill>
                  <a:schemeClr val="bg1"/>
                </a:solidFill>
              </a:rPr>
              <a:t>The </a:t>
            </a:r>
            <a:r>
              <a:rPr lang="en-GB" b="1" dirty="0" smtClean="0">
                <a:solidFill>
                  <a:srgbClr val="FF0000"/>
                </a:solidFill>
              </a:rPr>
              <a:t>population of cities soared </a:t>
            </a:r>
            <a:r>
              <a:rPr lang="en-GB" dirty="0" smtClean="0">
                <a:solidFill>
                  <a:schemeClr val="bg1"/>
                </a:solidFill>
              </a:rPr>
              <a:t>as peasants moved to the jobs created in the new industries.</a:t>
            </a:r>
          </a:p>
        </p:txBody>
      </p:sp>
      <p:pic>
        <p:nvPicPr>
          <p:cNvPr id="7172" name="Picture 4" descr="http://cdn.dipity.com/uploads/events/5fb265c7dfb339eb652eb7525ecdab51_1M.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287" y="4005064"/>
            <a:ext cx="3810000" cy="26193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4" name="Picture 6" descr="http://www.xtimeline.com/__UserPic_Large/27658/evt110211053000060.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2287" y="1052736"/>
            <a:ext cx="3810000" cy="26887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654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l"/>
            <a:r>
              <a:rPr lang="en-GB" b="1" u="sng" dirty="0" smtClean="0">
                <a:solidFill>
                  <a:schemeClr val="bg1"/>
                </a:solidFill>
              </a:rPr>
              <a:t>Social Reforms</a:t>
            </a:r>
            <a:endParaRPr lang="en-GB" b="1" u="sng" dirty="0">
              <a:solidFill>
                <a:schemeClr val="bg1"/>
              </a:solidFill>
            </a:endParaRPr>
          </a:p>
        </p:txBody>
      </p:sp>
      <p:sp>
        <p:nvSpPr>
          <p:cNvPr id="3" name="Content Placeholder 2"/>
          <p:cNvSpPr>
            <a:spLocks noGrp="1"/>
          </p:cNvSpPr>
          <p:nvPr>
            <p:ph idx="1"/>
          </p:nvPr>
        </p:nvSpPr>
        <p:spPr>
          <a:xfrm>
            <a:off x="0" y="980728"/>
            <a:ext cx="5508104" cy="5877272"/>
          </a:xfrm>
        </p:spPr>
        <p:txBody>
          <a:bodyPr>
            <a:normAutofit/>
          </a:bodyPr>
          <a:lstStyle/>
          <a:p>
            <a:r>
              <a:rPr lang="en-GB" dirty="0" smtClean="0">
                <a:solidFill>
                  <a:schemeClr val="bg1"/>
                </a:solidFill>
              </a:rPr>
              <a:t>During the 1950s Mao attempted to </a:t>
            </a:r>
            <a:r>
              <a:rPr lang="en-GB" b="1" dirty="0" smtClean="0">
                <a:solidFill>
                  <a:srgbClr val="FF0000"/>
                </a:solidFill>
              </a:rPr>
              <a:t>modernise </a:t>
            </a:r>
            <a:r>
              <a:rPr lang="en-GB" dirty="0" smtClean="0">
                <a:solidFill>
                  <a:schemeClr val="bg1"/>
                </a:solidFill>
              </a:rPr>
              <a:t>and reform many other aspects of life in China such as:</a:t>
            </a:r>
          </a:p>
        </p:txBody>
      </p:sp>
      <p:sp>
        <p:nvSpPr>
          <p:cNvPr id="4" name="Rectangle 3"/>
          <p:cNvSpPr/>
          <p:nvPr/>
        </p:nvSpPr>
        <p:spPr>
          <a:xfrm>
            <a:off x="5508104" y="116632"/>
            <a:ext cx="3528392" cy="324036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sz="4000" b="1" dirty="0" smtClean="0"/>
              <a:t>Look at page 271. Make a spider diagram of the major social changes. </a:t>
            </a:r>
            <a:endParaRPr lang="en-GB" sz="4000" b="1" dirty="0"/>
          </a:p>
        </p:txBody>
      </p:sp>
      <p:sp>
        <p:nvSpPr>
          <p:cNvPr id="5" name="Rectangle 4"/>
          <p:cNvSpPr/>
          <p:nvPr/>
        </p:nvSpPr>
        <p:spPr>
          <a:xfrm>
            <a:off x="251520" y="3212976"/>
            <a:ext cx="4824536" cy="7200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3600" b="1" dirty="0" smtClean="0"/>
              <a:t>Education</a:t>
            </a:r>
            <a:endParaRPr lang="en-GB" sz="3600" b="1" dirty="0"/>
          </a:p>
        </p:txBody>
      </p:sp>
      <p:sp>
        <p:nvSpPr>
          <p:cNvPr id="7" name="Rectangle 6"/>
          <p:cNvSpPr/>
          <p:nvPr/>
        </p:nvSpPr>
        <p:spPr>
          <a:xfrm>
            <a:off x="251520" y="4085456"/>
            <a:ext cx="4824536" cy="7200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3600" b="1" dirty="0" smtClean="0"/>
              <a:t>Women’s Rights</a:t>
            </a:r>
            <a:endParaRPr lang="en-GB" sz="3600" b="1" dirty="0"/>
          </a:p>
        </p:txBody>
      </p:sp>
      <p:sp>
        <p:nvSpPr>
          <p:cNvPr id="8" name="Rectangle 7"/>
          <p:cNvSpPr/>
          <p:nvPr/>
        </p:nvSpPr>
        <p:spPr>
          <a:xfrm>
            <a:off x="246406" y="4957936"/>
            <a:ext cx="4824536" cy="72008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GB" sz="3600" b="1" dirty="0" smtClean="0"/>
              <a:t>Healthcare</a:t>
            </a:r>
            <a:endParaRPr lang="en-GB" sz="3600" b="1" dirty="0"/>
          </a:p>
        </p:txBody>
      </p:sp>
      <p:sp>
        <p:nvSpPr>
          <p:cNvPr id="9" name="Rectangle 8"/>
          <p:cNvSpPr/>
          <p:nvPr/>
        </p:nvSpPr>
        <p:spPr>
          <a:xfrm>
            <a:off x="227437" y="5830416"/>
            <a:ext cx="4824536" cy="72008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b="1" dirty="0" smtClean="0"/>
              <a:t>Sanitation</a:t>
            </a:r>
            <a:endParaRPr lang="en-GB" sz="3600" b="1" dirty="0"/>
          </a:p>
        </p:txBody>
      </p:sp>
      <p:sp>
        <p:nvSpPr>
          <p:cNvPr id="10" name="Rectangle 9"/>
          <p:cNvSpPr/>
          <p:nvPr/>
        </p:nvSpPr>
        <p:spPr>
          <a:xfrm>
            <a:off x="5508104" y="3509392"/>
            <a:ext cx="3528392" cy="324036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4000" b="1" dirty="0" smtClean="0"/>
              <a:t>What do you think was the purpose of these reforms?</a:t>
            </a:r>
            <a:endParaRPr lang="en-GB" sz="4000" b="1" dirty="0"/>
          </a:p>
        </p:txBody>
      </p:sp>
    </p:spTree>
    <p:extLst>
      <p:ext uri="{BB962C8B-B14F-4D97-AF65-F5344CB8AC3E}">
        <p14:creationId xmlns:p14="http://schemas.microsoft.com/office/powerpoint/2010/main" val="201628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44408" cy="1143000"/>
          </a:xfrm>
        </p:spPr>
        <p:txBody>
          <a:bodyPr>
            <a:normAutofit/>
          </a:bodyPr>
          <a:lstStyle/>
          <a:p>
            <a:pPr algn="l"/>
            <a:r>
              <a:rPr lang="en-GB" b="1" u="sng" dirty="0" smtClean="0">
                <a:solidFill>
                  <a:schemeClr val="bg1"/>
                </a:solidFill>
              </a:rPr>
              <a:t>China’s Problems in 1949</a:t>
            </a:r>
            <a:endParaRPr lang="en-GB" b="1" u="sng"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39843230"/>
              </p:ext>
            </p:extLst>
          </p:nvPr>
        </p:nvGraphicFramePr>
        <p:xfrm>
          <a:off x="107504" y="1052736"/>
          <a:ext cx="8856984" cy="5644128"/>
        </p:xfrm>
        <a:graphic>
          <a:graphicData uri="http://schemas.openxmlformats.org/drawingml/2006/table">
            <a:tbl>
              <a:tblPr firstRow="1" bandRow="1">
                <a:tableStyleId>{5C22544A-7EE6-4342-B048-85BDC9FD1C3A}</a:tableStyleId>
              </a:tblPr>
              <a:tblGrid>
                <a:gridCol w="2214246"/>
                <a:gridCol w="2214246"/>
                <a:gridCol w="2214246"/>
                <a:gridCol w="2214246"/>
              </a:tblGrid>
              <a:tr h="432048">
                <a:tc>
                  <a:txBody>
                    <a:bodyPr/>
                    <a:lstStyle/>
                    <a:p>
                      <a:pPr algn="ctr"/>
                      <a:r>
                        <a:rPr lang="en-GB" dirty="0" smtClean="0"/>
                        <a:t>Political</a:t>
                      </a:r>
                      <a:endParaRPr lang="en-GB" dirty="0"/>
                    </a:p>
                  </a:txBody>
                  <a:tcPr anchor="ctr"/>
                </a:tc>
                <a:tc>
                  <a:txBody>
                    <a:bodyPr/>
                    <a:lstStyle/>
                    <a:p>
                      <a:pPr algn="ctr"/>
                      <a:r>
                        <a:rPr lang="en-GB" dirty="0" smtClean="0"/>
                        <a:t>Economic</a:t>
                      </a:r>
                      <a:endParaRPr lang="en-GB" dirty="0"/>
                    </a:p>
                  </a:txBody>
                  <a:tcPr anchor="ctr"/>
                </a:tc>
                <a:tc>
                  <a:txBody>
                    <a:bodyPr/>
                    <a:lstStyle/>
                    <a:p>
                      <a:pPr algn="ctr"/>
                      <a:r>
                        <a:rPr lang="en-GB" dirty="0" smtClean="0"/>
                        <a:t>Social</a:t>
                      </a:r>
                      <a:endParaRPr lang="en-GB" dirty="0"/>
                    </a:p>
                  </a:txBody>
                  <a:tcPr anchor="ctr"/>
                </a:tc>
                <a:tc>
                  <a:txBody>
                    <a:bodyPr/>
                    <a:lstStyle/>
                    <a:p>
                      <a:pPr algn="ctr"/>
                      <a:r>
                        <a:rPr lang="en-GB" dirty="0" smtClean="0"/>
                        <a:t>Foreign</a:t>
                      </a:r>
                      <a:endParaRPr lang="en-GB" dirty="0"/>
                    </a:p>
                  </a:txBody>
                  <a:tcPr anchor="ctr"/>
                </a:tc>
              </a:tr>
              <a:tr h="49685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dirty="0" smtClean="0">
                          <a:solidFill>
                            <a:schemeClr val="dk1"/>
                          </a:solidFill>
                          <a:latin typeface="+mn-lt"/>
                          <a:ea typeface="+mn-ea"/>
                          <a:cs typeface="+mn-cs"/>
                        </a:rPr>
                        <a:t>The CCP had to prove that they were capable of providing a strong and effective government. Opposition to the government had to be removed or brought under control.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i="0" u="none" strike="noStrike" kern="1200" baseline="0" dirty="0" smtClean="0">
                          <a:solidFill>
                            <a:schemeClr val="dk1"/>
                          </a:solidFill>
                          <a:latin typeface="+mn-lt"/>
                          <a:ea typeface="+mn-ea"/>
                          <a:cs typeface="+mn-cs"/>
                        </a:rPr>
                        <a:t>It was very poor. Industrial production was 50% down on the best pre-war figure and food production was down by 25%. Manchuria, China’s most industrialised region, had been occupied by the Japanese. There was rapid inflation. </a:t>
                      </a:r>
                    </a:p>
                    <a:p>
                      <a:pPr algn="ctr"/>
                      <a:endParaRPr lang="en-GB" sz="2000" b="1"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i="0" u="none" strike="noStrike" kern="1200" baseline="0" dirty="0" smtClean="0">
                          <a:solidFill>
                            <a:schemeClr val="dk1"/>
                          </a:solidFill>
                          <a:latin typeface="+mn-lt"/>
                          <a:ea typeface="+mn-ea"/>
                          <a:cs typeface="+mn-cs"/>
                        </a:rPr>
                        <a:t>Most of the people were peasants who could not read or write. The Chinese people did not want change. They mistrusted all modern ideas in farming, industry, education, medicine and women’s rights.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1" i="0" u="none" strike="noStrike" kern="1200" baseline="0" dirty="0" smtClean="0">
                          <a:solidFill>
                            <a:schemeClr val="dk1"/>
                          </a:solidFill>
                          <a:latin typeface="+mn-lt"/>
                          <a:ea typeface="+mn-ea"/>
                          <a:cs typeface="+mn-cs"/>
                        </a:rPr>
                        <a:t>Most of the world refused to recognise the CCP. The USA continued to recognise the Kuomintang in Taiwan. Only the Soviet Union would help the new China.</a:t>
                      </a:r>
                    </a:p>
                  </a:txBody>
                  <a:tcPr anchor="ctr"/>
                </a:tc>
              </a:tr>
            </a:tbl>
          </a:graphicData>
        </a:graphic>
      </p:graphicFrame>
    </p:spTree>
    <p:extLst>
      <p:ext uri="{BB962C8B-B14F-4D97-AF65-F5344CB8AC3E}">
        <p14:creationId xmlns:p14="http://schemas.microsoft.com/office/powerpoint/2010/main" val="752297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bg1"/>
                </a:solidFill>
              </a:rPr>
              <a:t>Mao´s</a:t>
            </a:r>
            <a:r>
              <a:rPr lang="es-ES" dirty="0" smtClean="0">
                <a:solidFill>
                  <a:schemeClr val="bg1"/>
                </a:solidFill>
              </a:rPr>
              <a:t> </a:t>
            </a:r>
            <a:r>
              <a:rPr lang="es-ES" dirty="0" err="1" smtClean="0">
                <a:solidFill>
                  <a:schemeClr val="bg1"/>
                </a:solidFill>
              </a:rPr>
              <a:t>aims</a:t>
            </a:r>
            <a:r>
              <a:rPr lang="es-ES" dirty="0" smtClean="0">
                <a:solidFill>
                  <a:schemeClr val="bg1"/>
                </a:solidFill>
              </a:rPr>
              <a:t>	</a:t>
            </a:r>
            <a:endParaRPr lang="en-GB" dirty="0">
              <a:solidFill>
                <a:schemeClr val="bg1"/>
              </a:solidFill>
            </a:endParaRPr>
          </a:p>
        </p:txBody>
      </p:sp>
      <p:sp>
        <p:nvSpPr>
          <p:cNvPr id="3" name="2 Marcador de contenido"/>
          <p:cNvSpPr>
            <a:spLocks noGrp="1"/>
          </p:cNvSpPr>
          <p:nvPr>
            <p:ph idx="1"/>
          </p:nvPr>
        </p:nvSpPr>
        <p:spPr/>
        <p:txBody>
          <a:bodyPr>
            <a:normAutofit/>
          </a:bodyPr>
          <a:lstStyle/>
          <a:p>
            <a:r>
              <a:rPr lang="es-ES" sz="5400" dirty="0" err="1" smtClean="0">
                <a:solidFill>
                  <a:schemeClr val="bg1"/>
                </a:solidFill>
              </a:rPr>
              <a:t>Communist</a:t>
            </a:r>
            <a:r>
              <a:rPr lang="es-ES" sz="5400" dirty="0" smtClean="0">
                <a:solidFill>
                  <a:schemeClr val="bg1"/>
                </a:solidFill>
              </a:rPr>
              <a:t> </a:t>
            </a:r>
            <a:r>
              <a:rPr lang="es-ES" sz="5400" dirty="0" err="1" smtClean="0">
                <a:solidFill>
                  <a:schemeClr val="bg1"/>
                </a:solidFill>
              </a:rPr>
              <a:t>system</a:t>
            </a:r>
            <a:r>
              <a:rPr lang="es-ES" sz="5400" dirty="0" smtClean="0">
                <a:solidFill>
                  <a:schemeClr val="bg1"/>
                </a:solidFill>
              </a:rPr>
              <a:t>: rule, </a:t>
            </a:r>
            <a:r>
              <a:rPr lang="es-ES" sz="5400" dirty="0" err="1" smtClean="0">
                <a:solidFill>
                  <a:schemeClr val="bg1"/>
                </a:solidFill>
              </a:rPr>
              <a:t>economy</a:t>
            </a:r>
            <a:r>
              <a:rPr lang="es-ES" sz="5400" dirty="0" smtClean="0">
                <a:solidFill>
                  <a:schemeClr val="bg1"/>
                </a:solidFill>
              </a:rPr>
              <a:t>, </a:t>
            </a:r>
            <a:r>
              <a:rPr lang="es-ES" sz="5400" dirty="0" err="1" smtClean="0">
                <a:solidFill>
                  <a:schemeClr val="bg1"/>
                </a:solidFill>
              </a:rPr>
              <a:t>daily</a:t>
            </a:r>
            <a:r>
              <a:rPr lang="es-ES" sz="5400" dirty="0" smtClean="0">
                <a:solidFill>
                  <a:schemeClr val="bg1"/>
                </a:solidFill>
              </a:rPr>
              <a:t> </a:t>
            </a:r>
            <a:r>
              <a:rPr lang="es-ES" sz="5400" dirty="0" err="1" smtClean="0">
                <a:solidFill>
                  <a:schemeClr val="bg1"/>
                </a:solidFill>
              </a:rPr>
              <a:t>life</a:t>
            </a:r>
            <a:endParaRPr lang="es-ES" sz="5400" dirty="0" smtClean="0">
              <a:solidFill>
                <a:schemeClr val="bg1"/>
              </a:solidFill>
            </a:endParaRPr>
          </a:p>
          <a:p>
            <a:r>
              <a:rPr lang="es-ES" sz="5400" dirty="0" err="1" smtClean="0">
                <a:solidFill>
                  <a:schemeClr val="bg1"/>
                </a:solidFill>
              </a:rPr>
              <a:t>Modernisation</a:t>
            </a:r>
            <a:r>
              <a:rPr lang="es-ES" sz="5400" dirty="0" smtClean="0">
                <a:solidFill>
                  <a:schemeClr val="bg1"/>
                </a:solidFill>
              </a:rPr>
              <a:t> of </a:t>
            </a:r>
            <a:r>
              <a:rPr lang="es-ES" sz="5400" dirty="0" err="1" smtClean="0">
                <a:solidFill>
                  <a:schemeClr val="bg1"/>
                </a:solidFill>
              </a:rPr>
              <a:t>Chinese</a:t>
            </a:r>
            <a:r>
              <a:rPr lang="es-ES" sz="5400" dirty="0" smtClean="0">
                <a:solidFill>
                  <a:schemeClr val="bg1"/>
                </a:solidFill>
              </a:rPr>
              <a:t> </a:t>
            </a:r>
            <a:r>
              <a:rPr lang="es-ES" sz="5400" dirty="0" err="1" smtClean="0">
                <a:solidFill>
                  <a:schemeClr val="bg1"/>
                </a:solidFill>
              </a:rPr>
              <a:t>economy</a:t>
            </a:r>
            <a:endParaRPr lang="en-GB" sz="5400" dirty="0">
              <a:solidFill>
                <a:schemeClr val="bg1"/>
              </a:solidFill>
            </a:endParaRPr>
          </a:p>
        </p:txBody>
      </p:sp>
    </p:spTree>
    <p:extLst>
      <p:ext uri="{BB962C8B-B14F-4D97-AF65-F5344CB8AC3E}">
        <p14:creationId xmlns:p14="http://schemas.microsoft.com/office/powerpoint/2010/main" val="3204938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bg1"/>
                </a:solidFill>
              </a:rPr>
              <a:t>Agricultural</a:t>
            </a:r>
            <a:r>
              <a:rPr lang="es-ES" dirty="0" smtClean="0">
                <a:solidFill>
                  <a:schemeClr val="bg1"/>
                </a:solidFill>
              </a:rPr>
              <a:t> </a:t>
            </a:r>
            <a:r>
              <a:rPr lang="es-ES" dirty="0" err="1" smtClean="0">
                <a:solidFill>
                  <a:schemeClr val="bg1"/>
                </a:solidFill>
              </a:rPr>
              <a:t>reform</a:t>
            </a:r>
            <a:endParaRPr lang="en-GB" dirty="0">
              <a:solidFill>
                <a:schemeClr val="bg1"/>
              </a:solidFill>
            </a:endParaRPr>
          </a:p>
        </p:txBody>
      </p:sp>
      <p:sp>
        <p:nvSpPr>
          <p:cNvPr id="3" name="2 Marcador de contenido"/>
          <p:cNvSpPr>
            <a:spLocks noGrp="1"/>
          </p:cNvSpPr>
          <p:nvPr>
            <p:ph idx="1"/>
          </p:nvPr>
        </p:nvSpPr>
        <p:spPr/>
        <p:txBody>
          <a:bodyPr/>
          <a:lstStyle/>
          <a:p>
            <a:r>
              <a:rPr lang="es-ES" dirty="0" err="1">
                <a:solidFill>
                  <a:schemeClr val="bg1"/>
                </a:solidFill>
              </a:rPr>
              <a:t>Draw</a:t>
            </a:r>
            <a:r>
              <a:rPr lang="es-ES" dirty="0">
                <a:solidFill>
                  <a:schemeClr val="bg1"/>
                </a:solidFill>
              </a:rPr>
              <a:t> a </a:t>
            </a:r>
            <a:r>
              <a:rPr lang="es-ES" dirty="0" err="1">
                <a:solidFill>
                  <a:schemeClr val="bg1"/>
                </a:solidFill>
              </a:rPr>
              <a:t>flow</a:t>
            </a:r>
            <a:r>
              <a:rPr lang="es-ES" dirty="0">
                <a:solidFill>
                  <a:schemeClr val="bg1"/>
                </a:solidFill>
              </a:rPr>
              <a:t> </a:t>
            </a:r>
            <a:r>
              <a:rPr lang="es-ES" dirty="0" smtClean="0">
                <a:solidFill>
                  <a:schemeClr val="bg1"/>
                </a:solidFill>
              </a:rPr>
              <a:t>chart </a:t>
            </a:r>
            <a:r>
              <a:rPr lang="es-ES" dirty="0" err="1" smtClean="0">
                <a:solidFill>
                  <a:schemeClr val="bg1"/>
                </a:solidFill>
              </a:rPr>
              <a:t>to</a:t>
            </a:r>
            <a:r>
              <a:rPr lang="es-ES" dirty="0" smtClean="0">
                <a:solidFill>
                  <a:schemeClr val="bg1"/>
                </a:solidFill>
              </a:rPr>
              <a:t> </a:t>
            </a:r>
            <a:r>
              <a:rPr lang="es-ES" dirty="0" err="1" smtClean="0">
                <a:solidFill>
                  <a:schemeClr val="bg1"/>
                </a:solidFill>
              </a:rPr>
              <a:t>explain</a:t>
            </a:r>
            <a:r>
              <a:rPr lang="es-ES" dirty="0" smtClean="0">
                <a:solidFill>
                  <a:schemeClr val="bg1"/>
                </a:solidFill>
              </a:rPr>
              <a:t> </a:t>
            </a:r>
            <a:r>
              <a:rPr lang="es-ES" dirty="0" err="1" smtClean="0">
                <a:solidFill>
                  <a:schemeClr val="bg1"/>
                </a:solidFill>
              </a:rPr>
              <a:t>why</a:t>
            </a:r>
            <a:r>
              <a:rPr lang="es-ES" dirty="0" smtClean="0">
                <a:solidFill>
                  <a:schemeClr val="bg1"/>
                </a:solidFill>
              </a:rPr>
              <a:t> </a:t>
            </a:r>
            <a:r>
              <a:rPr lang="es-ES" dirty="0" err="1" smtClean="0">
                <a:solidFill>
                  <a:schemeClr val="bg1"/>
                </a:solidFill>
              </a:rPr>
              <a:t>agriculture</a:t>
            </a:r>
            <a:r>
              <a:rPr lang="es-ES" dirty="0" smtClean="0">
                <a:solidFill>
                  <a:schemeClr val="bg1"/>
                </a:solidFill>
              </a:rPr>
              <a:t> </a:t>
            </a:r>
            <a:r>
              <a:rPr lang="es-ES" dirty="0" err="1" smtClean="0">
                <a:solidFill>
                  <a:schemeClr val="bg1"/>
                </a:solidFill>
              </a:rPr>
              <a:t>reform</a:t>
            </a:r>
            <a:r>
              <a:rPr lang="es-ES" dirty="0" smtClean="0">
                <a:solidFill>
                  <a:schemeClr val="bg1"/>
                </a:solidFill>
              </a:rPr>
              <a:t> leads </a:t>
            </a:r>
            <a:r>
              <a:rPr lang="es-ES" dirty="0" err="1" smtClean="0">
                <a:solidFill>
                  <a:schemeClr val="bg1"/>
                </a:solidFill>
              </a:rPr>
              <a:t>to</a:t>
            </a:r>
            <a:r>
              <a:rPr lang="es-ES" dirty="0" smtClean="0">
                <a:solidFill>
                  <a:schemeClr val="bg1"/>
                </a:solidFill>
              </a:rPr>
              <a:t> </a:t>
            </a:r>
            <a:r>
              <a:rPr lang="es-ES" dirty="0" err="1" smtClean="0">
                <a:solidFill>
                  <a:schemeClr val="bg1"/>
                </a:solidFill>
              </a:rPr>
              <a:t>modernisation</a:t>
            </a:r>
            <a:r>
              <a:rPr lang="es-ES" dirty="0" smtClean="0">
                <a:solidFill>
                  <a:schemeClr val="bg1"/>
                </a:solidFill>
              </a:rPr>
              <a:t>.</a:t>
            </a:r>
          </a:p>
          <a:p>
            <a:r>
              <a:rPr lang="es-ES" dirty="0" err="1" smtClean="0">
                <a:solidFill>
                  <a:schemeClr val="bg1"/>
                </a:solidFill>
              </a:rPr>
              <a:t>Write</a:t>
            </a:r>
            <a:r>
              <a:rPr lang="es-ES" dirty="0" smtClean="0">
                <a:solidFill>
                  <a:schemeClr val="bg1"/>
                </a:solidFill>
              </a:rPr>
              <a:t> a </a:t>
            </a:r>
            <a:r>
              <a:rPr lang="es-ES" dirty="0" err="1" smtClean="0">
                <a:solidFill>
                  <a:schemeClr val="bg1"/>
                </a:solidFill>
              </a:rPr>
              <a:t>paragraph</a:t>
            </a:r>
            <a:r>
              <a:rPr lang="es-ES" dirty="0" smtClean="0">
                <a:solidFill>
                  <a:schemeClr val="bg1"/>
                </a:solidFill>
              </a:rPr>
              <a:t> </a:t>
            </a:r>
            <a:r>
              <a:rPr lang="es-ES" dirty="0" err="1" smtClean="0">
                <a:solidFill>
                  <a:schemeClr val="bg1"/>
                </a:solidFill>
              </a:rPr>
              <a:t>explaining</a:t>
            </a:r>
            <a:r>
              <a:rPr lang="es-ES" dirty="0" smtClean="0">
                <a:solidFill>
                  <a:schemeClr val="bg1"/>
                </a:solidFill>
              </a:rPr>
              <a:t> </a:t>
            </a:r>
            <a:r>
              <a:rPr lang="es-ES" dirty="0" err="1" smtClean="0">
                <a:solidFill>
                  <a:schemeClr val="bg1"/>
                </a:solidFill>
              </a:rPr>
              <a:t>why</a:t>
            </a:r>
            <a:r>
              <a:rPr lang="es-ES" dirty="0" smtClean="0">
                <a:solidFill>
                  <a:schemeClr val="bg1"/>
                </a:solidFill>
              </a:rPr>
              <a:t> Mao </a:t>
            </a:r>
            <a:r>
              <a:rPr lang="es-ES" dirty="0" err="1" smtClean="0">
                <a:solidFill>
                  <a:schemeClr val="bg1"/>
                </a:solidFill>
              </a:rPr>
              <a:t>wanted</a:t>
            </a:r>
            <a:r>
              <a:rPr lang="es-ES" dirty="0" smtClean="0">
                <a:solidFill>
                  <a:schemeClr val="bg1"/>
                </a:solidFill>
              </a:rPr>
              <a:t> </a:t>
            </a:r>
            <a:r>
              <a:rPr lang="es-ES" dirty="0" err="1" smtClean="0">
                <a:solidFill>
                  <a:schemeClr val="bg1"/>
                </a:solidFill>
              </a:rPr>
              <a:t>to</a:t>
            </a:r>
            <a:r>
              <a:rPr lang="es-ES" dirty="0" smtClean="0">
                <a:solidFill>
                  <a:schemeClr val="bg1"/>
                </a:solidFill>
              </a:rPr>
              <a:t> </a:t>
            </a:r>
            <a:r>
              <a:rPr lang="es-ES" dirty="0" err="1" smtClean="0">
                <a:solidFill>
                  <a:schemeClr val="bg1"/>
                </a:solidFill>
              </a:rPr>
              <a:t>increase</a:t>
            </a:r>
            <a:r>
              <a:rPr lang="es-ES" dirty="0" smtClean="0">
                <a:solidFill>
                  <a:schemeClr val="bg1"/>
                </a:solidFill>
              </a:rPr>
              <a:t> </a:t>
            </a:r>
            <a:r>
              <a:rPr lang="es-ES" dirty="0" err="1" smtClean="0">
                <a:solidFill>
                  <a:schemeClr val="bg1"/>
                </a:solidFill>
              </a:rPr>
              <a:t>the</a:t>
            </a:r>
            <a:r>
              <a:rPr lang="es-ES" dirty="0" smtClean="0">
                <a:solidFill>
                  <a:schemeClr val="bg1"/>
                </a:solidFill>
              </a:rPr>
              <a:t> </a:t>
            </a:r>
            <a:r>
              <a:rPr lang="es-ES" dirty="0" err="1" smtClean="0">
                <a:solidFill>
                  <a:schemeClr val="bg1"/>
                </a:solidFill>
              </a:rPr>
              <a:t>production</a:t>
            </a:r>
            <a:r>
              <a:rPr lang="es-ES" dirty="0" smtClean="0">
                <a:solidFill>
                  <a:schemeClr val="bg1"/>
                </a:solidFill>
              </a:rPr>
              <a:t> of </a:t>
            </a:r>
            <a:r>
              <a:rPr lang="es-ES" dirty="0" err="1" smtClean="0">
                <a:solidFill>
                  <a:schemeClr val="bg1"/>
                </a:solidFill>
              </a:rPr>
              <a:t>food</a:t>
            </a:r>
            <a:r>
              <a:rPr lang="es-ES" dirty="0" smtClean="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1161815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l"/>
            <a:r>
              <a:rPr lang="en-GB" b="1" u="sng" dirty="0" smtClean="0">
                <a:solidFill>
                  <a:schemeClr val="bg1"/>
                </a:solidFill>
              </a:rPr>
              <a:t>How did Agriculture change?</a:t>
            </a:r>
            <a:endParaRPr lang="en-GB" b="1" u="sng" dirty="0">
              <a:solidFill>
                <a:schemeClr val="bg1"/>
              </a:solidFill>
            </a:endParaRPr>
          </a:p>
        </p:txBody>
      </p:sp>
      <p:sp>
        <p:nvSpPr>
          <p:cNvPr id="3" name="Content Placeholder 2"/>
          <p:cNvSpPr>
            <a:spLocks noGrp="1"/>
          </p:cNvSpPr>
          <p:nvPr>
            <p:ph idx="1"/>
          </p:nvPr>
        </p:nvSpPr>
        <p:spPr>
          <a:xfrm>
            <a:off x="0" y="980728"/>
            <a:ext cx="5652120" cy="5877272"/>
          </a:xfrm>
        </p:spPr>
        <p:txBody>
          <a:bodyPr>
            <a:normAutofit lnSpcReduction="10000"/>
          </a:bodyPr>
          <a:lstStyle/>
          <a:p>
            <a:r>
              <a:rPr lang="en-GB" dirty="0" smtClean="0">
                <a:solidFill>
                  <a:schemeClr val="bg1"/>
                </a:solidFill>
              </a:rPr>
              <a:t>In 1950 Mao introduced an </a:t>
            </a:r>
            <a:r>
              <a:rPr lang="en-GB" b="1" u="sng" dirty="0" smtClean="0">
                <a:solidFill>
                  <a:srgbClr val="FF0000"/>
                </a:solidFill>
              </a:rPr>
              <a:t>Agrarian Reform Law</a:t>
            </a:r>
            <a:r>
              <a:rPr lang="en-GB" dirty="0" smtClean="0">
                <a:solidFill>
                  <a:schemeClr val="bg1"/>
                </a:solidFill>
              </a:rPr>
              <a:t>. He sent CCP workers into each village to enforce it.</a:t>
            </a:r>
          </a:p>
          <a:p>
            <a:endParaRPr lang="en-GB" dirty="0">
              <a:solidFill>
                <a:schemeClr val="bg1"/>
              </a:solidFill>
            </a:endParaRPr>
          </a:p>
          <a:p>
            <a:r>
              <a:rPr lang="en-GB" dirty="0" smtClean="0">
                <a:solidFill>
                  <a:schemeClr val="bg1"/>
                </a:solidFill>
              </a:rPr>
              <a:t>They took the land from </a:t>
            </a:r>
            <a:r>
              <a:rPr lang="en-GB" b="1" dirty="0" smtClean="0">
                <a:solidFill>
                  <a:srgbClr val="FF0000"/>
                </a:solidFill>
              </a:rPr>
              <a:t>landlords</a:t>
            </a:r>
            <a:r>
              <a:rPr lang="en-GB" dirty="0" smtClean="0">
                <a:solidFill>
                  <a:schemeClr val="bg1"/>
                </a:solidFill>
              </a:rPr>
              <a:t> and shared it out amongst village </a:t>
            </a:r>
            <a:r>
              <a:rPr lang="en-GB" b="1" dirty="0" smtClean="0">
                <a:solidFill>
                  <a:srgbClr val="FF0000"/>
                </a:solidFill>
              </a:rPr>
              <a:t>peasants</a:t>
            </a:r>
            <a:r>
              <a:rPr lang="en-GB" dirty="0" smtClean="0">
                <a:solidFill>
                  <a:schemeClr val="bg1"/>
                </a:solidFill>
              </a:rPr>
              <a:t>.</a:t>
            </a:r>
          </a:p>
          <a:p>
            <a:endParaRPr lang="en-GB" dirty="0">
              <a:solidFill>
                <a:schemeClr val="bg1"/>
              </a:solidFill>
            </a:endParaRPr>
          </a:p>
          <a:p>
            <a:r>
              <a:rPr lang="en-GB" dirty="0" smtClean="0">
                <a:solidFill>
                  <a:schemeClr val="bg1"/>
                </a:solidFill>
              </a:rPr>
              <a:t>They also got peasants to put landlords on trial in so-called ‘</a:t>
            </a:r>
            <a:r>
              <a:rPr lang="en-GB" b="1" dirty="0" smtClean="0">
                <a:solidFill>
                  <a:srgbClr val="FF0000"/>
                </a:solidFill>
              </a:rPr>
              <a:t>People’s Courts</a:t>
            </a:r>
            <a:r>
              <a:rPr lang="en-GB" dirty="0" smtClean="0">
                <a:solidFill>
                  <a:schemeClr val="bg1"/>
                </a:solidFill>
              </a:rPr>
              <a:t>’.</a:t>
            </a:r>
            <a:endParaRPr lang="en-GB" dirty="0">
              <a:solidFill>
                <a:schemeClr val="bg1"/>
              </a:solidFill>
            </a:endParaRPr>
          </a:p>
        </p:txBody>
      </p:sp>
      <p:pic>
        <p:nvPicPr>
          <p:cNvPr id="2052" name="Picture 4" descr="http://english.cpc.people.com.cn/mediafile/200908/25/F200908250801395989324656.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731" y="1051280"/>
            <a:ext cx="3600269" cy="3529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http://www.fmcoprc.gov.hk/eng/ssht/xzmzggwstp/W02009040361563349618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7429" y="4005064"/>
            <a:ext cx="2796179" cy="2701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341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images.china.cn/attachement/jpg/site1007/20090915/001fd04cea510c199d0a04.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572"/>
            <a:ext cx="9144000" cy="688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89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factsanddetails.com/media/2/20080316-land%20reform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4" y="0"/>
            <a:ext cx="9179171"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07905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96136" cy="980728"/>
          </a:xfrm>
        </p:spPr>
        <p:txBody>
          <a:bodyPr>
            <a:normAutofit/>
          </a:bodyPr>
          <a:lstStyle/>
          <a:p>
            <a:pPr algn="l"/>
            <a:r>
              <a:rPr lang="en-GB" b="1" u="sng" dirty="0" smtClean="0">
                <a:solidFill>
                  <a:schemeClr val="bg1"/>
                </a:solidFill>
              </a:rPr>
              <a:t>People’s Courts</a:t>
            </a:r>
            <a:endParaRPr lang="en-GB" b="1" u="sng" dirty="0">
              <a:solidFill>
                <a:schemeClr val="bg1"/>
              </a:solidFill>
            </a:endParaRPr>
          </a:p>
        </p:txBody>
      </p:sp>
      <p:sp>
        <p:nvSpPr>
          <p:cNvPr id="3" name="Content Placeholder 2"/>
          <p:cNvSpPr>
            <a:spLocks noGrp="1"/>
          </p:cNvSpPr>
          <p:nvPr>
            <p:ph idx="1"/>
          </p:nvPr>
        </p:nvSpPr>
        <p:spPr>
          <a:xfrm>
            <a:off x="0" y="980728"/>
            <a:ext cx="5652120" cy="5877272"/>
          </a:xfrm>
        </p:spPr>
        <p:txBody>
          <a:bodyPr>
            <a:normAutofit fontScale="92500" lnSpcReduction="20000"/>
          </a:bodyPr>
          <a:lstStyle/>
          <a:p>
            <a:r>
              <a:rPr lang="en-GB" dirty="0" smtClean="0">
                <a:solidFill>
                  <a:schemeClr val="bg1"/>
                </a:solidFill>
              </a:rPr>
              <a:t>At these trials the landlords were </a:t>
            </a:r>
            <a:r>
              <a:rPr lang="en-GB" b="1" dirty="0" smtClean="0">
                <a:solidFill>
                  <a:srgbClr val="FF0000"/>
                </a:solidFill>
              </a:rPr>
              <a:t>accused</a:t>
            </a:r>
            <a:r>
              <a:rPr lang="en-GB" dirty="0" smtClean="0">
                <a:solidFill>
                  <a:schemeClr val="bg1"/>
                </a:solidFill>
              </a:rPr>
              <a:t> of charging high rents or mistreating their tenants.</a:t>
            </a:r>
          </a:p>
          <a:p>
            <a:endParaRPr lang="en-GB" dirty="0">
              <a:solidFill>
                <a:schemeClr val="bg1"/>
              </a:solidFill>
            </a:endParaRPr>
          </a:p>
          <a:p>
            <a:r>
              <a:rPr lang="en-GB" dirty="0" smtClean="0">
                <a:solidFill>
                  <a:schemeClr val="bg1"/>
                </a:solidFill>
              </a:rPr>
              <a:t>Some were let off, but many landlords were </a:t>
            </a:r>
            <a:r>
              <a:rPr lang="en-GB" b="1" dirty="0" smtClean="0">
                <a:solidFill>
                  <a:srgbClr val="FF0000"/>
                </a:solidFill>
              </a:rPr>
              <a:t>imprisoned or executed</a:t>
            </a:r>
            <a:r>
              <a:rPr lang="en-GB" dirty="0" smtClean="0">
                <a:solidFill>
                  <a:schemeClr val="bg1"/>
                </a:solidFill>
              </a:rPr>
              <a:t>. Party workers set up the courts but peasants ran them. </a:t>
            </a:r>
            <a:r>
              <a:rPr lang="en-GB" b="1" u="sng" dirty="0" smtClean="0">
                <a:solidFill>
                  <a:srgbClr val="FF0000"/>
                </a:solidFill>
              </a:rPr>
              <a:t>Why?</a:t>
            </a:r>
          </a:p>
          <a:p>
            <a:endParaRPr lang="en-GB" dirty="0">
              <a:solidFill>
                <a:schemeClr val="bg1"/>
              </a:solidFill>
            </a:endParaRPr>
          </a:p>
          <a:p>
            <a:r>
              <a:rPr lang="en-GB" dirty="0" smtClean="0">
                <a:solidFill>
                  <a:schemeClr val="bg1"/>
                </a:solidFill>
              </a:rPr>
              <a:t>Between </a:t>
            </a:r>
            <a:r>
              <a:rPr lang="en-GB" b="1" dirty="0" smtClean="0">
                <a:solidFill>
                  <a:srgbClr val="FF0000"/>
                </a:solidFill>
              </a:rPr>
              <a:t>700,000 – 3 million </a:t>
            </a:r>
            <a:r>
              <a:rPr lang="en-GB" dirty="0" smtClean="0">
                <a:solidFill>
                  <a:schemeClr val="bg1"/>
                </a:solidFill>
              </a:rPr>
              <a:t>landlords were </a:t>
            </a:r>
            <a:r>
              <a:rPr lang="en-GB" b="1" dirty="0" smtClean="0">
                <a:solidFill>
                  <a:srgbClr val="FF0000"/>
                </a:solidFill>
              </a:rPr>
              <a:t>executed</a:t>
            </a:r>
            <a:r>
              <a:rPr lang="en-GB" dirty="0" smtClean="0">
                <a:solidFill>
                  <a:schemeClr val="bg1"/>
                </a:solidFill>
              </a:rPr>
              <a:t>. This further increased support and faith in Mao. </a:t>
            </a:r>
            <a:r>
              <a:rPr lang="en-GB" b="1" u="sng" dirty="0" smtClean="0">
                <a:solidFill>
                  <a:srgbClr val="FF0000"/>
                </a:solidFill>
              </a:rPr>
              <a:t>Why?</a:t>
            </a:r>
            <a:endParaRPr lang="en-GB" b="1" u="sng" dirty="0">
              <a:solidFill>
                <a:srgbClr val="FF0000"/>
              </a:solidFill>
            </a:endParaRPr>
          </a:p>
        </p:txBody>
      </p:sp>
      <p:sp>
        <p:nvSpPr>
          <p:cNvPr id="4" name="Rectangle 3"/>
          <p:cNvSpPr/>
          <p:nvPr/>
        </p:nvSpPr>
        <p:spPr>
          <a:xfrm>
            <a:off x="5796136" y="260648"/>
            <a:ext cx="3168352" cy="648072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2400" b="1" dirty="0" smtClean="0"/>
              <a:t>Mao wanted the executions to have maximum impact by involving peasants in the killing and having executions in public:</a:t>
            </a:r>
          </a:p>
          <a:p>
            <a:pPr algn="ctr"/>
            <a:endParaRPr lang="en-GB" sz="500" dirty="0" smtClean="0"/>
          </a:p>
          <a:p>
            <a:pPr algn="ctr"/>
            <a:r>
              <a:rPr lang="en-GB" sz="2400" i="1" dirty="0" smtClean="0"/>
              <a:t>“Peasants who killed with their bare hands the landlords who oppressed them were wedded to the new revolutionary order in a way that passive spectators could never be.”</a:t>
            </a:r>
          </a:p>
          <a:p>
            <a:pPr algn="ctr"/>
            <a:endParaRPr lang="en-GB" sz="1000" dirty="0"/>
          </a:p>
          <a:p>
            <a:pPr algn="ctr"/>
            <a:r>
              <a:rPr lang="en-GB" u="sng" dirty="0" smtClean="0"/>
              <a:t>From P. Short, Mao: A Life, 1999</a:t>
            </a:r>
            <a:endParaRPr lang="en-GB" u="sng" dirty="0"/>
          </a:p>
        </p:txBody>
      </p:sp>
    </p:spTree>
    <p:extLst>
      <p:ext uri="{BB962C8B-B14F-4D97-AF65-F5344CB8AC3E}">
        <p14:creationId xmlns:p14="http://schemas.microsoft.com/office/powerpoint/2010/main" val="34216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5163</TotalTime>
  <Words>1348</Words>
  <Application>Microsoft Office PowerPoint</Application>
  <PresentationFormat>Presentación en pantalla (4:3)</PresentationFormat>
  <Paragraphs>131</Paragraphs>
  <Slides>24</Slides>
  <Notes>1</Notes>
  <HiddenSlides>0</HiddenSlides>
  <MMClips>0</MMClips>
  <ScaleCrop>false</ScaleCrop>
  <HeadingPairs>
    <vt:vector size="4" baseType="variant">
      <vt:variant>
        <vt:lpstr>Tema</vt:lpstr>
      </vt:variant>
      <vt:variant>
        <vt:i4>1</vt:i4>
      </vt:variant>
      <vt:variant>
        <vt:lpstr>Títulos de diapositiva</vt:lpstr>
      </vt:variant>
      <vt:variant>
        <vt:i4>24</vt:i4>
      </vt:variant>
    </vt:vector>
  </HeadingPairs>
  <TitlesOfParts>
    <vt:vector size="25" baseType="lpstr">
      <vt:lpstr>1_Office Theme</vt:lpstr>
      <vt:lpstr>How did Mao change China 1949-1957?</vt:lpstr>
      <vt:lpstr>What problems did Mao have in 1949?</vt:lpstr>
      <vt:lpstr>China’s Problems in 1949</vt:lpstr>
      <vt:lpstr>Mao´s aims </vt:lpstr>
      <vt:lpstr>Agricultural reform</vt:lpstr>
      <vt:lpstr>How did Agriculture change?</vt:lpstr>
      <vt:lpstr>Presentación de PowerPoint</vt:lpstr>
      <vt:lpstr>Presentación de PowerPoint</vt:lpstr>
      <vt:lpstr>People’s Courts</vt:lpstr>
      <vt:lpstr>Population ↑, Food Production ↓ = ?</vt:lpstr>
      <vt:lpstr>Mutual Aid Teams</vt:lpstr>
      <vt:lpstr>The Co-operatives</vt:lpstr>
      <vt:lpstr>f</vt:lpstr>
      <vt:lpstr>How did Agriculture Change?</vt:lpstr>
      <vt:lpstr>The Great Famine 1958 - 1962</vt:lpstr>
      <vt:lpstr>Results of Great Famine </vt:lpstr>
      <vt:lpstr>Presentación de PowerPoint</vt:lpstr>
      <vt:lpstr>Presentación de PowerPoint</vt:lpstr>
      <vt:lpstr>A disturbing account from a witness was recounted by Yang Jisheng, who authored “Tombstone,” a comprehensive account of the Great Chinese Famine. </vt:lpstr>
      <vt:lpstr>How did Industry change?</vt:lpstr>
      <vt:lpstr>The Five Year Plan 1953-1957</vt:lpstr>
      <vt:lpstr>The Five Year Plan 1953-1957</vt:lpstr>
      <vt:lpstr>The Five Year Plan 1953-1957</vt:lpstr>
      <vt:lpstr>Social Reforms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did Mao change China 1949-1957?</dc:title>
  <dc:creator>benny</dc:creator>
  <cp:lastModifiedBy>Claire</cp:lastModifiedBy>
  <cp:revision>36</cp:revision>
  <dcterms:created xsi:type="dcterms:W3CDTF">2013-02-18T11:29:03Z</dcterms:created>
  <dcterms:modified xsi:type="dcterms:W3CDTF">2017-10-20T18:39:09Z</dcterms:modified>
</cp:coreProperties>
</file>