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2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1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4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4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48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83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6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9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00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0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1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52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26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90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8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8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7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0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5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1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7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28EC-B17B-4FD1-8FD5-D9ED90C90F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AC3D1-FB13-43CE-BDE6-EEB54E21C7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3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3F26A-FEA7-424A-8670-FEF99082FE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5C49-4416-408A-A008-EDF3E071C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3F26A-FEA7-424A-8670-FEF99082FE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24/07/2017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75C49-4416-408A-A008-EDF3E071C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60672"/>
          </a:xfrm>
        </p:spPr>
        <p:txBody>
          <a:bodyPr>
            <a:normAutofit/>
          </a:bodyPr>
          <a:lstStyle/>
          <a:p>
            <a:r>
              <a:rPr lang="en-GB" sz="4800" b="1" u="sng" dirty="0" smtClean="0">
                <a:solidFill>
                  <a:schemeClr val="bg1"/>
                </a:solidFill>
              </a:rPr>
              <a:t>How did Deng Modernise China?</a:t>
            </a:r>
            <a:endParaRPr lang="en-GB" sz="4800" b="1" u="sn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92357"/>
            <a:ext cx="9144000" cy="906607"/>
          </a:xfrm>
        </p:spPr>
        <p:txBody>
          <a:bodyPr>
            <a:no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</a:rPr>
              <a:t>L/O – To explain the significance of the changes introduced by Deng Xiaoping in the 1970s and 1980s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" y="2247522"/>
            <a:ext cx="3571612" cy="450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643208" y="5841595"/>
            <a:ext cx="2431547" cy="446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Deng Xiaoping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88" y="2247522"/>
            <a:ext cx="5499212" cy="450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52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>
                <a:solidFill>
                  <a:schemeClr val="bg1"/>
                </a:solidFill>
              </a:rPr>
              <a:t>4. Birth Control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680"/>
            <a:ext cx="6097155" cy="5676319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one-child policy was effective in towns where it was easier to police but was </a:t>
            </a:r>
            <a:r>
              <a:rPr lang="en-GB" dirty="0" smtClean="0">
                <a:solidFill>
                  <a:srgbClr val="FF0000"/>
                </a:solidFill>
              </a:rPr>
              <a:t>difficult to enforce </a:t>
            </a:r>
            <a:r>
              <a:rPr lang="en-GB" dirty="0" smtClean="0">
                <a:solidFill>
                  <a:schemeClr val="bg1"/>
                </a:solidFill>
              </a:rPr>
              <a:t>in the countryside.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birth rate </a:t>
            </a:r>
            <a:r>
              <a:rPr lang="en-GB" dirty="0" smtClean="0">
                <a:solidFill>
                  <a:srgbClr val="FF0000"/>
                </a:solidFill>
              </a:rPr>
              <a:t>did slow down </a:t>
            </a:r>
            <a:r>
              <a:rPr lang="en-GB" dirty="0" smtClean="0">
                <a:solidFill>
                  <a:schemeClr val="bg1"/>
                </a:solidFill>
              </a:rPr>
              <a:t>but it produced problems such as: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It </a:t>
            </a:r>
            <a:r>
              <a:rPr lang="en-GB" dirty="0" smtClean="0">
                <a:solidFill>
                  <a:srgbClr val="FFC000"/>
                </a:solidFill>
              </a:rPr>
              <a:t>encouraged late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dirty="0" smtClean="0">
                <a:solidFill>
                  <a:srgbClr val="FFC000"/>
                </a:solidFill>
              </a:rPr>
              <a:t>compulsory abortion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en-GB" dirty="0" smtClean="0">
              <a:solidFill>
                <a:schemeClr val="bg1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In China only sons are supposed to continue the family line. The birth of a daughter was thus </a:t>
            </a:r>
            <a:r>
              <a:rPr lang="en-GB" dirty="0" smtClean="0">
                <a:solidFill>
                  <a:srgbClr val="FFC000"/>
                </a:solidFill>
              </a:rPr>
              <a:t>greeted with disappointment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 smtClean="0">
                <a:solidFill>
                  <a:srgbClr val="FFC000"/>
                </a:solidFill>
              </a:rPr>
              <a:t>Discrimination</a:t>
            </a:r>
            <a:r>
              <a:rPr lang="en-GB" dirty="0" smtClean="0">
                <a:solidFill>
                  <a:schemeClr val="bg1"/>
                </a:solidFill>
              </a:rPr>
              <a:t> against girls and even </a:t>
            </a:r>
            <a:r>
              <a:rPr lang="en-GB" dirty="0" smtClean="0">
                <a:solidFill>
                  <a:srgbClr val="FFC000"/>
                </a:solidFill>
              </a:rPr>
              <a:t>infanticide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55" y="0"/>
            <a:ext cx="3046845" cy="2048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0" y="3636102"/>
            <a:ext cx="3325090" cy="3221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68" y="1181680"/>
            <a:ext cx="2493818" cy="249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03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>
                <a:solidFill>
                  <a:schemeClr val="bg1"/>
                </a:solidFill>
              </a:rPr>
              <a:t>5. Westernisation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680"/>
            <a:ext cx="6387921" cy="5676319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China became a </a:t>
            </a:r>
            <a:r>
              <a:rPr lang="en-GB" dirty="0" smtClean="0">
                <a:solidFill>
                  <a:srgbClr val="FF0000"/>
                </a:solidFill>
              </a:rPr>
              <a:t>more open society </a:t>
            </a:r>
            <a:r>
              <a:rPr lang="en-GB" dirty="0" smtClean="0">
                <a:solidFill>
                  <a:schemeClr val="bg1"/>
                </a:solidFill>
              </a:rPr>
              <a:t>after Deng’s return. On TV, people could watch news about the USA or the Pope.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Foreign </a:t>
            </a:r>
            <a:r>
              <a:rPr lang="en-GB" dirty="0" smtClean="0">
                <a:solidFill>
                  <a:srgbClr val="FF0000"/>
                </a:solidFill>
              </a:rPr>
              <a:t>books, music and TV </a:t>
            </a:r>
            <a:r>
              <a:rPr lang="en-GB" dirty="0" smtClean="0">
                <a:solidFill>
                  <a:schemeClr val="bg1"/>
                </a:solidFill>
              </a:rPr>
              <a:t>became popular. Chinese newspapers even begun to report industrial accidents, crimes and corruption.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Deng sent students abroad to gain </a:t>
            </a:r>
            <a:r>
              <a:rPr lang="en-GB" dirty="0" smtClean="0">
                <a:solidFill>
                  <a:srgbClr val="FF0000"/>
                </a:solidFill>
              </a:rPr>
              <a:t>expertise in Western engineering and technology</a:t>
            </a:r>
            <a:r>
              <a:rPr lang="en-GB" dirty="0" smtClean="0">
                <a:solidFill>
                  <a:schemeClr val="bg1"/>
                </a:solidFill>
              </a:rPr>
              <a:t>. Foreign companies were encouraged to set-up partnerships in China.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97" y="-1"/>
            <a:ext cx="2846044" cy="174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97" y="1745671"/>
            <a:ext cx="2846044" cy="2239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0" y="4015318"/>
            <a:ext cx="3075710" cy="2812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520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36518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>
                <a:solidFill>
                  <a:schemeClr val="bg1"/>
                </a:solidFill>
              </a:rPr>
              <a:t>In what ways did Deng’s leadership bring change to China in the late 1970s and 1980s? (15 marks)</a:t>
            </a:r>
            <a:endParaRPr lang="en-GB" sz="32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4238"/>
            <a:ext cx="9144000" cy="966354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You may use the following information to help you with your answer: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0571" y="2085109"/>
            <a:ext cx="4507237" cy="1719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</a:rPr>
              <a:t>Industry</a:t>
            </a:r>
            <a:endParaRPr lang="en-GB" sz="2400" b="1" dirty="0">
              <a:solidFill>
                <a:prstClr val="black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</a:rPr>
              <a:t>Agriculture</a:t>
            </a:r>
            <a:endParaRPr lang="en-GB" sz="2400" b="1" dirty="0">
              <a:solidFill>
                <a:prstClr val="black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</a:rPr>
              <a:t>The ‘One Child’ policy</a:t>
            </a:r>
            <a:endParaRPr lang="en-GB" sz="2400" b="1" dirty="0">
              <a:solidFill>
                <a:prstClr val="black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</a:rPr>
              <a:t>Westernisation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4028210"/>
            <a:ext cx="9144000" cy="2829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prstClr val="white"/>
                </a:solidFill>
              </a:rPr>
              <a:t>Focus on writing about </a:t>
            </a:r>
            <a:r>
              <a:rPr lang="en-GB" dirty="0" smtClean="0">
                <a:solidFill>
                  <a:srgbClr val="FF0000"/>
                </a:solidFill>
              </a:rPr>
              <a:t>changes</a:t>
            </a:r>
            <a:r>
              <a:rPr lang="en-GB" dirty="0" smtClean="0">
                <a:solidFill>
                  <a:prstClr val="white"/>
                </a:solidFill>
              </a:rPr>
              <a:t>. </a:t>
            </a:r>
            <a:r>
              <a:rPr lang="en-GB" u="sng" dirty="0" smtClean="0">
                <a:solidFill>
                  <a:prstClr val="white"/>
                </a:solidFill>
              </a:rPr>
              <a:t>Do not</a:t>
            </a:r>
            <a:r>
              <a:rPr lang="en-GB" dirty="0" smtClean="0">
                <a:solidFill>
                  <a:prstClr val="white"/>
                </a:solidFill>
              </a:rPr>
              <a:t> just tell the story.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Use </a:t>
            </a:r>
            <a:r>
              <a:rPr lang="en-GB" dirty="0" smtClean="0">
                <a:solidFill>
                  <a:srgbClr val="FF0000"/>
                </a:solidFill>
              </a:rPr>
              <a:t>at least 3 </a:t>
            </a:r>
            <a:r>
              <a:rPr lang="en-GB" dirty="0" smtClean="0">
                <a:solidFill>
                  <a:prstClr val="white"/>
                </a:solidFill>
              </a:rPr>
              <a:t>of the scaffolding points. You can use your own.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Write a paragraph on each. Give the change then </a:t>
            </a:r>
            <a:r>
              <a:rPr lang="en-GB" dirty="0" smtClean="0">
                <a:solidFill>
                  <a:srgbClr val="FF0000"/>
                </a:solidFill>
              </a:rPr>
              <a:t>explain it</a:t>
            </a:r>
            <a:r>
              <a:rPr lang="en-GB" dirty="0" smtClean="0">
                <a:solidFill>
                  <a:prstClr val="white"/>
                </a:solidFill>
              </a:rPr>
              <a:t>.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Make </a:t>
            </a:r>
            <a:r>
              <a:rPr lang="en-GB" dirty="0" smtClean="0">
                <a:solidFill>
                  <a:srgbClr val="FF0000"/>
                </a:solidFill>
              </a:rPr>
              <a:t>links</a:t>
            </a:r>
            <a:r>
              <a:rPr lang="en-GB" dirty="0" smtClean="0">
                <a:solidFill>
                  <a:prstClr val="white"/>
                </a:solidFill>
              </a:rPr>
              <a:t>! Explain how one change </a:t>
            </a:r>
            <a:r>
              <a:rPr lang="en-GB" dirty="0" smtClean="0">
                <a:solidFill>
                  <a:srgbClr val="FF0000"/>
                </a:solidFill>
              </a:rPr>
              <a:t>led to </a:t>
            </a:r>
            <a:r>
              <a:rPr lang="en-GB" dirty="0" smtClean="0">
                <a:solidFill>
                  <a:prstClr val="white"/>
                </a:solidFill>
              </a:rPr>
              <a:t>the next.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Write a conclusion showing how the factors </a:t>
            </a:r>
            <a:r>
              <a:rPr lang="en-GB" dirty="0" smtClean="0">
                <a:solidFill>
                  <a:srgbClr val="FF0000"/>
                </a:solidFill>
              </a:rPr>
              <a:t>acted together </a:t>
            </a:r>
            <a:r>
              <a:rPr lang="en-GB" dirty="0" smtClean="0">
                <a:solidFill>
                  <a:prstClr val="white"/>
                </a:solidFill>
              </a:rPr>
              <a:t>to </a:t>
            </a:r>
            <a:r>
              <a:rPr lang="en-GB" dirty="0" smtClean="0">
                <a:solidFill>
                  <a:srgbClr val="FF0000"/>
                </a:solidFill>
              </a:rPr>
              <a:t>bring about change</a:t>
            </a:r>
            <a:r>
              <a:rPr lang="en-GB" dirty="0" smtClean="0">
                <a:solidFill>
                  <a:prstClr val="white"/>
                </a:solidFill>
              </a:rPr>
              <a:t>.</a:t>
            </a:r>
          </a:p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4916" y="2041710"/>
            <a:ext cx="19797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i="1" dirty="0">
                <a:ln/>
                <a:solidFill>
                  <a:srgbClr val="FFC000"/>
                </a:solidFill>
              </a:rPr>
              <a:t>This led to…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0328" y="2512763"/>
            <a:ext cx="20288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 a result…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7074350" y="2968338"/>
            <a:ext cx="1920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Moreover…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6877808" y="3439391"/>
            <a:ext cx="23667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Furthermore…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4" y="2584802"/>
            <a:ext cx="236912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As a consequence…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454" y="3452778"/>
            <a:ext cx="23691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 addition…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454" y="2137320"/>
            <a:ext cx="23691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Because…</a:t>
            </a:r>
          </a:p>
        </p:txBody>
      </p:sp>
    </p:spTree>
    <p:extLst>
      <p:ext uri="{BB962C8B-B14F-4D97-AF65-F5344CB8AC3E}">
        <p14:creationId xmlns:p14="http://schemas.microsoft.com/office/powerpoint/2010/main" val="23147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2445"/>
          </a:xfrm>
        </p:spPr>
        <p:txBody>
          <a:bodyPr>
            <a:noAutofit/>
          </a:bodyPr>
          <a:lstStyle/>
          <a:p>
            <a:r>
              <a:rPr lang="en-GB" sz="4000" b="1" u="sng" dirty="0" smtClean="0">
                <a:solidFill>
                  <a:schemeClr val="bg1"/>
                </a:solidFill>
              </a:rPr>
              <a:t>Question C – Mark Scheme – 15 marks</a:t>
            </a:r>
            <a:endParaRPr lang="en-GB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3589" y="862446"/>
          <a:ext cx="8722593" cy="5850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297"/>
                <a:gridCol w="4616469"/>
                <a:gridCol w="3397827"/>
              </a:tblGrid>
              <a:tr h="32012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Level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Descriptor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Mark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341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Level</a:t>
                      </a:r>
                      <a:r>
                        <a:rPr lang="en-GB" sz="1400" baseline="0" dirty="0" smtClean="0"/>
                        <a:t> 1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u="sng" dirty="0" smtClean="0"/>
                        <a:t>Simple or generalised statements</a:t>
                      </a:r>
                      <a:r>
                        <a:rPr lang="en-GB" sz="1600" b="1" u="sng" baseline="0" dirty="0" smtClean="0"/>
                        <a:t> of change</a:t>
                      </a:r>
                    </a:p>
                    <a:p>
                      <a:pPr algn="ctr"/>
                      <a:r>
                        <a:rPr lang="en-GB" sz="1600" i="0" baseline="0" dirty="0" smtClean="0"/>
                        <a:t>Statements lack any supporting contextual knowledge or makes </a:t>
                      </a:r>
                      <a:r>
                        <a:rPr lang="en-GB" sz="1600" b="0" i="0" u="sng" baseline="0" dirty="0" smtClean="0">
                          <a:solidFill>
                            <a:srgbClr val="FF0000"/>
                          </a:solidFill>
                        </a:rPr>
                        <a:t>generalisations</a:t>
                      </a:r>
                      <a:r>
                        <a:rPr lang="en-GB" sz="1600" b="0" i="0" u="none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1600" b="0" i="0" u="sng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1-4</a:t>
                      </a:r>
                    </a:p>
                    <a:p>
                      <a:pPr algn="ctr"/>
                      <a:r>
                        <a:rPr lang="en-GB" sz="1600" i="1" dirty="0" smtClean="0"/>
                        <a:t>1-2</a:t>
                      </a:r>
                      <a:r>
                        <a:rPr lang="en-GB" sz="1600" i="1" baseline="0" dirty="0" smtClean="0"/>
                        <a:t> for repetition of the provided events with no development.</a:t>
                      </a:r>
                    </a:p>
                    <a:p>
                      <a:pPr algn="ctr"/>
                      <a:r>
                        <a:rPr lang="en-GB" sz="1600" i="1" baseline="0" dirty="0" smtClean="0"/>
                        <a:t>3-4 for unfocused description.</a:t>
                      </a:r>
                      <a:endParaRPr lang="en-GB" sz="16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033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Level 2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u="sng" dirty="0" smtClean="0"/>
                        <a:t>Developed Statements of change</a:t>
                      </a:r>
                      <a:endParaRPr lang="en-GB" sz="1600" i="0" dirty="0" smtClean="0"/>
                    </a:p>
                    <a:p>
                      <a:pPr algn="ctr"/>
                      <a:r>
                        <a:rPr lang="en-GB" sz="1600" i="0" dirty="0" smtClean="0">
                          <a:solidFill>
                            <a:srgbClr val="FF0000"/>
                          </a:solidFill>
                        </a:rPr>
                        <a:t>Developed</a:t>
                      </a:r>
                      <a:r>
                        <a:rPr lang="en-GB" sz="1600" i="0" baseline="0" dirty="0" smtClean="0">
                          <a:solidFill>
                            <a:srgbClr val="FF0000"/>
                          </a:solidFill>
                        </a:rPr>
                        <a:t> statements </a:t>
                      </a:r>
                      <a:r>
                        <a:rPr lang="en-GB" sz="1600" i="0" baseline="0" dirty="0" smtClean="0"/>
                        <a:t>using the stimulus and/or additional material. </a:t>
                      </a:r>
                      <a:r>
                        <a:rPr lang="en-GB" sz="1600" i="0" baseline="0" dirty="0" smtClean="0">
                          <a:solidFill>
                            <a:srgbClr val="FF0000"/>
                          </a:solidFill>
                        </a:rPr>
                        <a:t>Mostly relevant and accurate </a:t>
                      </a:r>
                      <a:r>
                        <a:rPr lang="en-GB" sz="1600" i="0" baseline="0" dirty="0" smtClean="0"/>
                        <a:t>but with an </a:t>
                      </a:r>
                      <a:r>
                        <a:rPr lang="en-GB" sz="1600" i="0" baseline="0" dirty="0" smtClean="0">
                          <a:solidFill>
                            <a:srgbClr val="FF0000"/>
                          </a:solidFill>
                        </a:rPr>
                        <a:t>implicit focus </a:t>
                      </a:r>
                      <a:r>
                        <a:rPr lang="en-GB" sz="1600" i="0" baseline="0" dirty="0" smtClean="0"/>
                        <a:t>on the question.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5-8</a:t>
                      </a:r>
                    </a:p>
                    <a:p>
                      <a:pPr algn="ctr"/>
                      <a:r>
                        <a:rPr lang="en-GB" sz="1600" i="1" dirty="0" smtClean="0"/>
                        <a:t>5-6 for mainly narrative or one event only.</a:t>
                      </a:r>
                    </a:p>
                    <a:p>
                      <a:pPr algn="ctr"/>
                      <a:r>
                        <a:rPr lang="en-GB" sz="1600" i="1" dirty="0" smtClean="0"/>
                        <a:t>7-8 Develops</a:t>
                      </a:r>
                      <a:r>
                        <a:rPr lang="en-GB" sz="1600" i="1" baseline="0" dirty="0" smtClean="0"/>
                        <a:t> two or more events or other relevant information</a:t>
                      </a:r>
                      <a:r>
                        <a:rPr lang="en-GB" sz="1600" baseline="0" dirty="0" smtClean="0"/>
                        <a:t>.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771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Level 3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u="sng" dirty="0" smtClean="0"/>
                        <a:t>Developed Explanation of change</a:t>
                      </a:r>
                      <a:endParaRPr lang="en-GB" sz="1600" dirty="0" smtClean="0"/>
                    </a:p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Developed explanation </a:t>
                      </a:r>
                      <a:r>
                        <a:rPr lang="en-GB" sz="1600" dirty="0" smtClean="0"/>
                        <a:t>of </a:t>
                      </a:r>
                      <a:r>
                        <a:rPr lang="en-GB" sz="1600" u="sng" dirty="0" smtClean="0">
                          <a:solidFill>
                            <a:srgbClr val="FF0000"/>
                          </a:solidFill>
                        </a:rPr>
                        <a:t>more than</a:t>
                      </a:r>
                      <a:r>
                        <a:rPr lang="en-GB" sz="1600" u="sng" baseline="0" dirty="0" smtClean="0">
                          <a:solidFill>
                            <a:srgbClr val="FF0000"/>
                          </a:solidFill>
                        </a:rPr>
                        <a:t> one factor</a:t>
                      </a:r>
                      <a:r>
                        <a:rPr lang="en-GB" sz="1600" baseline="0" dirty="0" smtClean="0"/>
                        <a:t> from events and/or additional material and is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able to make </a:t>
                      </a:r>
                      <a:r>
                        <a:rPr lang="en-GB" sz="1600" u="sng" baseline="0" dirty="0" smtClean="0">
                          <a:solidFill>
                            <a:srgbClr val="FF0000"/>
                          </a:solidFill>
                        </a:rPr>
                        <a:t>links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 between some factors</a:t>
                      </a:r>
                      <a:r>
                        <a:rPr lang="en-GB" sz="1600" baseline="0" dirty="0" smtClean="0"/>
                        <a:t>. The answer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mainly focuses</a:t>
                      </a:r>
                      <a:r>
                        <a:rPr lang="en-GB" sz="1600" baseline="0" dirty="0" smtClean="0"/>
                        <a:t> on the question.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9-12</a:t>
                      </a:r>
                    </a:p>
                    <a:p>
                      <a:pPr algn="ctr"/>
                      <a:r>
                        <a:rPr lang="en-GB" sz="1600" i="1" dirty="0" smtClean="0"/>
                        <a:t>9-10 – consider</a:t>
                      </a:r>
                      <a:r>
                        <a:rPr lang="en-GB" sz="1600" i="1" baseline="0" dirty="0" smtClean="0"/>
                        <a:t>s a variety of factors but links implicitly.</a:t>
                      </a:r>
                    </a:p>
                    <a:p>
                      <a:pPr algn="ctr"/>
                      <a:r>
                        <a:rPr lang="en-GB" sz="1600" i="1" baseline="0" dirty="0" smtClean="0"/>
                        <a:t>11-12 – considers a variety of factors and links explicitly.</a:t>
                      </a:r>
                      <a:endParaRPr lang="en-GB" sz="16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771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Level 4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u="sng" baseline="0" dirty="0" smtClean="0">
                          <a:effectLst/>
                        </a:rPr>
                        <a:t>A Sustained Argument</a:t>
                      </a:r>
                    </a:p>
                    <a:p>
                      <a:pPr algn="ctr"/>
                      <a:r>
                        <a:rPr lang="en-GB" sz="1600" baseline="0" dirty="0" smtClean="0"/>
                        <a:t>This considers the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inter-relationship between a range of factors </a:t>
                      </a:r>
                      <a:r>
                        <a:rPr lang="en-GB" sz="1600" baseline="0" dirty="0" smtClean="0"/>
                        <a:t>from the events and/or additional material and makes </a:t>
                      </a:r>
                      <a:r>
                        <a:rPr lang="en-GB" sz="1600" u="sng" baseline="0" dirty="0" smtClean="0"/>
                        <a:t>judgements</a:t>
                      </a:r>
                      <a:r>
                        <a:rPr lang="en-GB" sz="1600" baseline="0" dirty="0" smtClean="0"/>
                        <a:t> on the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extent of change and/or continuity</a:t>
                      </a:r>
                      <a:r>
                        <a:rPr lang="en-GB" sz="1600" baseline="0" dirty="0" smtClean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13-15</a:t>
                      </a:r>
                    </a:p>
                    <a:p>
                      <a:pPr algn="ctr"/>
                      <a:r>
                        <a:rPr lang="en-GB" sz="1600" i="1" dirty="0" smtClean="0"/>
                        <a:t>13-14</a:t>
                      </a:r>
                      <a:r>
                        <a:rPr lang="en-GB" sz="1600" i="1" baseline="0" dirty="0" smtClean="0"/>
                        <a:t> – Addresses inter-relationship between various factors.</a:t>
                      </a:r>
                    </a:p>
                    <a:p>
                      <a:pPr algn="ctr"/>
                      <a:r>
                        <a:rPr lang="en-GB" sz="1600" i="1" baseline="0" dirty="0" smtClean="0"/>
                        <a:t>15 – Addresses the extent of change and/or continuity.</a:t>
                      </a:r>
                      <a:endParaRPr lang="en-GB" sz="16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1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71977"/>
          </a:xfrm>
        </p:spPr>
        <p:txBody>
          <a:bodyPr/>
          <a:lstStyle/>
          <a:p>
            <a:r>
              <a:rPr lang="en-GB" b="1" u="sng" dirty="0" smtClean="0">
                <a:solidFill>
                  <a:schemeClr val="bg1"/>
                </a:solidFill>
              </a:rPr>
              <a:t>The Emergence of Deng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0012"/>
            <a:ext cx="6426558" cy="5817987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Between </a:t>
            </a:r>
            <a:r>
              <a:rPr lang="en-GB" dirty="0" smtClean="0">
                <a:solidFill>
                  <a:srgbClr val="00B0F0"/>
                </a:solidFill>
              </a:rPr>
              <a:t>1976 and 1980 </a:t>
            </a:r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 smtClean="0">
                <a:solidFill>
                  <a:srgbClr val="FF0000"/>
                </a:solidFill>
              </a:rPr>
              <a:t>moderates </a:t>
            </a:r>
            <a:r>
              <a:rPr lang="en-GB" dirty="0" smtClean="0">
                <a:solidFill>
                  <a:schemeClr val="bg1"/>
                </a:solidFill>
              </a:rPr>
              <a:t>slowly gained control of China. Deng Xiaoping </a:t>
            </a:r>
            <a:r>
              <a:rPr lang="en-GB" dirty="0" smtClean="0">
                <a:solidFill>
                  <a:srgbClr val="FF0000"/>
                </a:solidFill>
              </a:rPr>
              <a:t>returned to power </a:t>
            </a:r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dirty="0" smtClean="0">
                <a:solidFill>
                  <a:srgbClr val="00B0F0"/>
                </a:solidFill>
              </a:rPr>
              <a:t>1977</a:t>
            </a:r>
            <a:r>
              <a:rPr lang="en-GB" dirty="0" smtClean="0">
                <a:solidFill>
                  <a:schemeClr val="bg1"/>
                </a:solidFill>
              </a:rPr>
              <a:t> as </a:t>
            </a:r>
            <a:r>
              <a:rPr lang="en-GB" dirty="0" smtClean="0">
                <a:solidFill>
                  <a:srgbClr val="FF0000"/>
                </a:solidFill>
              </a:rPr>
              <a:t>Deputy Chairman </a:t>
            </a:r>
            <a:r>
              <a:rPr lang="en-GB" dirty="0" smtClean="0">
                <a:solidFill>
                  <a:schemeClr val="bg1"/>
                </a:solidFill>
              </a:rPr>
              <a:t>of the Party as well as </a:t>
            </a:r>
            <a:r>
              <a:rPr lang="en-GB" dirty="0" smtClean="0">
                <a:solidFill>
                  <a:srgbClr val="FF0000"/>
                </a:solidFill>
              </a:rPr>
              <a:t>Deputy Prime Minister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Under Deng, China began a period of moderate policies following all the upheavals of Mao. Deng was determined to carry out the </a:t>
            </a:r>
            <a:r>
              <a:rPr lang="en-GB" dirty="0" smtClean="0">
                <a:solidFill>
                  <a:srgbClr val="FF0000"/>
                </a:solidFill>
              </a:rPr>
              <a:t>Four Modernisations </a:t>
            </a:r>
            <a:r>
              <a:rPr lang="en-GB" dirty="0" smtClean="0">
                <a:solidFill>
                  <a:schemeClr val="bg1"/>
                </a:solidFill>
              </a:rPr>
              <a:t>of Zhou.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These reforms were launched at the </a:t>
            </a:r>
            <a:r>
              <a:rPr lang="en-GB" dirty="0" smtClean="0">
                <a:solidFill>
                  <a:srgbClr val="FF0000"/>
                </a:solidFill>
              </a:rPr>
              <a:t>3</a:t>
            </a:r>
            <a:r>
              <a:rPr lang="en-GB" baseline="30000" dirty="0" smtClean="0">
                <a:solidFill>
                  <a:srgbClr val="FF0000"/>
                </a:solidFill>
              </a:rPr>
              <a:t>rd</a:t>
            </a:r>
            <a:r>
              <a:rPr lang="en-GB" dirty="0" smtClean="0">
                <a:solidFill>
                  <a:srgbClr val="FF0000"/>
                </a:solidFill>
              </a:rPr>
              <a:t> Plenum of the Communist Party </a:t>
            </a:r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dirty="0" smtClean="0">
                <a:solidFill>
                  <a:srgbClr val="00B0F0"/>
                </a:solidFill>
              </a:rPr>
              <a:t>December 1978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6558" y="2846231"/>
            <a:ext cx="2575774" cy="38894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/>
              <a:t>“</a:t>
            </a:r>
            <a:r>
              <a:rPr lang="en-GB" sz="2400" i="1" dirty="0" smtClean="0"/>
              <a:t>The reforms introduced by Deng in 1978 marked the beginning of a new era in Chinese history</a:t>
            </a:r>
            <a:r>
              <a:rPr lang="en-GB" sz="2400" b="1" i="1" dirty="0" smtClean="0"/>
              <a:t>.”</a:t>
            </a:r>
          </a:p>
          <a:p>
            <a:pPr algn="ctr"/>
            <a:endParaRPr lang="en-GB" sz="700" b="1" dirty="0" smtClean="0"/>
          </a:p>
          <a:p>
            <a:pPr algn="ctr"/>
            <a:r>
              <a:rPr lang="en-GB" sz="2400" b="1" dirty="0" smtClean="0"/>
              <a:t>Do you agree? Explain your answer.</a:t>
            </a:r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426558" y="125568"/>
            <a:ext cx="2575774" cy="2598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u="sng" dirty="0" smtClean="0"/>
              <a:t>The Four Modernisations </a:t>
            </a:r>
            <a:r>
              <a:rPr lang="en-GB" sz="2400" dirty="0" smtClean="0"/>
              <a:t>= the development of agriculture, industry, national defence and science.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0784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>
                <a:solidFill>
                  <a:schemeClr val="bg1"/>
                </a:solidFill>
              </a:rPr>
              <a:t>Reasons for Deng’s Reforms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1530"/>
            <a:ext cx="7083380" cy="576647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Deng’s main concern was to improve and </a:t>
            </a:r>
            <a:r>
              <a:rPr lang="en-GB" dirty="0" smtClean="0">
                <a:solidFill>
                  <a:srgbClr val="FF0000"/>
                </a:solidFill>
              </a:rPr>
              <a:t>modernise</a:t>
            </a:r>
            <a:r>
              <a:rPr lang="en-GB" dirty="0" smtClean="0">
                <a:solidFill>
                  <a:schemeClr val="bg1"/>
                </a:solidFill>
              </a:rPr>
              <a:t> the Chinese economy.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Many machines were </a:t>
            </a:r>
            <a:r>
              <a:rPr lang="en-GB" dirty="0" smtClean="0">
                <a:solidFill>
                  <a:srgbClr val="FF0000"/>
                </a:solidFill>
              </a:rPr>
              <a:t>old-fashioned</a:t>
            </a:r>
            <a:r>
              <a:rPr lang="en-GB" dirty="0" smtClean="0">
                <a:solidFill>
                  <a:schemeClr val="bg1"/>
                </a:solidFill>
              </a:rPr>
              <a:t> and factories were </a:t>
            </a:r>
            <a:r>
              <a:rPr lang="en-GB" dirty="0" smtClean="0">
                <a:solidFill>
                  <a:srgbClr val="FF0000"/>
                </a:solidFill>
              </a:rPr>
              <a:t>inefficient</a:t>
            </a:r>
            <a:r>
              <a:rPr lang="en-GB" dirty="0" smtClean="0">
                <a:solidFill>
                  <a:schemeClr val="bg1"/>
                </a:solidFill>
              </a:rPr>
              <a:t>, running at a loss.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Co-operative farms were </a:t>
            </a:r>
            <a:r>
              <a:rPr lang="en-GB" dirty="0" smtClean="0">
                <a:solidFill>
                  <a:srgbClr val="FF0000"/>
                </a:solidFill>
              </a:rPr>
              <a:t>failing to produce </a:t>
            </a:r>
            <a:r>
              <a:rPr lang="en-GB" dirty="0" smtClean="0">
                <a:solidFill>
                  <a:schemeClr val="bg1"/>
                </a:solidFill>
              </a:rPr>
              <a:t>enough food. In 1982 China had to </a:t>
            </a:r>
            <a:r>
              <a:rPr lang="en-GB" dirty="0" smtClean="0">
                <a:solidFill>
                  <a:srgbClr val="FF0000"/>
                </a:solidFill>
              </a:rPr>
              <a:t>import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rgbClr val="FFC000"/>
                </a:solidFill>
              </a:rPr>
              <a:t>13.7 million tons of grain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Grinding </a:t>
            </a:r>
            <a:r>
              <a:rPr lang="en-GB" dirty="0" smtClean="0">
                <a:solidFill>
                  <a:srgbClr val="FF0000"/>
                </a:solidFill>
              </a:rPr>
              <a:t>poverty </a:t>
            </a:r>
            <a:r>
              <a:rPr lang="en-GB" dirty="0" smtClean="0">
                <a:solidFill>
                  <a:schemeClr val="bg1"/>
                </a:solidFill>
              </a:rPr>
              <a:t>was made worse by </a:t>
            </a:r>
            <a:r>
              <a:rPr lang="en-GB" dirty="0" smtClean="0">
                <a:solidFill>
                  <a:srgbClr val="FF0000"/>
                </a:solidFill>
              </a:rPr>
              <a:t>serious droughts and floods </a:t>
            </a:r>
            <a:r>
              <a:rPr lang="en-GB" dirty="0" smtClean="0">
                <a:solidFill>
                  <a:schemeClr val="bg1"/>
                </a:solidFill>
              </a:rPr>
              <a:t>in 1980-1981.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way to solve these problems was to therefore </a:t>
            </a:r>
            <a:r>
              <a:rPr lang="en-GB" dirty="0" smtClean="0">
                <a:solidFill>
                  <a:srgbClr val="FF0000"/>
                </a:solidFill>
              </a:rPr>
              <a:t>increase output </a:t>
            </a:r>
            <a:r>
              <a:rPr lang="en-GB" dirty="0" smtClean="0">
                <a:solidFill>
                  <a:schemeClr val="bg1"/>
                </a:solidFill>
              </a:rPr>
              <a:t>in industry and agriculture.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70" y="0"/>
            <a:ext cx="2833230" cy="204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25" y="3675423"/>
            <a:ext cx="2106084" cy="1398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916" y="2076059"/>
            <a:ext cx="2106083" cy="158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91" y="5088695"/>
            <a:ext cx="2544618" cy="1769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213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>
                <a:solidFill>
                  <a:schemeClr val="bg1"/>
                </a:solidFill>
              </a:rPr>
              <a:t>1. Industry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1530"/>
            <a:ext cx="6671256" cy="576647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1979, a </a:t>
            </a:r>
            <a:r>
              <a:rPr lang="en-GB" dirty="0" smtClean="0">
                <a:solidFill>
                  <a:srgbClr val="FF0000"/>
                </a:solidFill>
              </a:rPr>
              <a:t>new 10-Year Plan </a:t>
            </a:r>
            <a:r>
              <a:rPr lang="en-GB" dirty="0" smtClean="0">
                <a:solidFill>
                  <a:schemeClr val="bg1"/>
                </a:solidFill>
              </a:rPr>
              <a:t>was introduced. </a:t>
            </a:r>
            <a:r>
              <a:rPr lang="en-GB" dirty="0" smtClean="0">
                <a:solidFill>
                  <a:srgbClr val="FF0000"/>
                </a:solidFill>
              </a:rPr>
              <a:t>New factories </a:t>
            </a:r>
            <a:r>
              <a:rPr lang="en-GB" dirty="0" smtClean="0">
                <a:solidFill>
                  <a:schemeClr val="bg1"/>
                </a:solidFill>
              </a:rPr>
              <a:t>were built and workers were </a:t>
            </a:r>
            <a:r>
              <a:rPr lang="en-GB" dirty="0" smtClean="0">
                <a:solidFill>
                  <a:srgbClr val="FF0000"/>
                </a:solidFill>
              </a:rPr>
              <a:t>paid bonuses </a:t>
            </a:r>
            <a:r>
              <a:rPr lang="en-GB" dirty="0" smtClean="0">
                <a:solidFill>
                  <a:schemeClr val="bg1"/>
                </a:solidFill>
              </a:rPr>
              <a:t>for extra output. People were even free to </a:t>
            </a:r>
            <a:r>
              <a:rPr lang="en-GB" dirty="0" smtClean="0">
                <a:solidFill>
                  <a:srgbClr val="FF0000"/>
                </a:solidFill>
              </a:rPr>
              <a:t>own businesses</a:t>
            </a:r>
            <a:r>
              <a:rPr lang="en-GB" dirty="0" smtClean="0">
                <a:solidFill>
                  <a:schemeClr val="bg1"/>
                </a:solidFill>
              </a:rPr>
              <a:t>!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Record number of </a:t>
            </a:r>
            <a:r>
              <a:rPr lang="en-GB" dirty="0" smtClean="0">
                <a:solidFill>
                  <a:srgbClr val="FF0000"/>
                </a:solidFill>
              </a:rPr>
              <a:t>consumer goods </a:t>
            </a:r>
            <a:r>
              <a:rPr lang="en-GB" dirty="0" smtClean="0">
                <a:solidFill>
                  <a:schemeClr val="bg1"/>
                </a:solidFill>
              </a:rPr>
              <a:t>were produced such as bicycles, watches and sewing machines.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Foreigners were </a:t>
            </a:r>
            <a:r>
              <a:rPr lang="en-GB" dirty="0" smtClean="0">
                <a:solidFill>
                  <a:srgbClr val="FF0000"/>
                </a:solidFill>
              </a:rPr>
              <a:t>encouraged to visit China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dirty="0" smtClean="0">
                <a:solidFill>
                  <a:srgbClr val="FF0000"/>
                </a:solidFill>
              </a:rPr>
              <a:t>invest money </a:t>
            </a:r>
            <a:r>
              <a:rPr lang="en-GB" dirty="0" smtClean="0">
                <a:solidFill>
                  <a:schemeClr val="bg1"/>
                </a:solidFill>
              </a:rPr>
              <a:t>in industry, even from the USA.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89" y="100930"/>
            <a:ext cx="2581275" cy="215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90" y="4587028"/>
            <a:ext cx="2581274" cy="212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89" y="2260672"/>
            <a:ext cx="2581275" cy="2326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763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 smtClean="0">
                <a:solidFill>
                  <a:schemeClr val="bg1"/>
                </a:solidFill>
              </a:rPr>
              <a:t>1. Industry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1530"/>
            <a:ext cx="6465195" cy="576647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Less control </a:t>
            </a:r>
            <a:r>
              <a:rPr lang="en-GB" dirty="0" smtClean="0">
                <a:solidFill>
                  <a:schemeClr val="bg1"/>
                </a:solidFill>
              </a:rPr>
              <a:t>from the centre – Deng told managers to run factories profitably and to produce what people wanted to buy.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Factories therefore started to produce based on </a:t>
            </a:r>
            <a:r>
              <a:rPr lang="en-GB" dirty="0" smtClean="0">
                <a:solidFill>
                  <a:srgbClr val="FF0000"/>
                </a:solidFill>
              </a:rPr>
              <a:t>supply and demand </a:t>
            </a:r>
            <a:r>
              <a:rPr lang="en-GB" dirty="0" smtClean="0">
                <a:solidFill>
                  <a:schemeClr val="bg1"/>
                </a:solidFill>
              </a:rPr>
              <a:t>(capitalism) </a:t>
            </a:r>
            <a:r>
              <a:rPr lang="en-GB" u="sng" dirty="0" smtClean="0">
                <a:solidFill>
                  <a:srgbClr val="FF0000"/>
                </a:solidFill>
              </a:rPr>
              <a:t>NOT</a:t>
            </a:r>
            <a:r>
              <a:rPr lang="en-GB" dirty="0" smtClean="0">
                <a:solidFill>
                  <a:schemeClr val="bg1"/>
                </a:solidFill>
              </a:rPr>
              <a:t> due to </a:t>
            </a:r>
            <a:r>
              <a:rPr lang="en-GB" dirty="0" smtClean="0">
                <a:solidFill>
                  <a:srgbClr val="FF0000"/>
                </a:solidFill>
              </a:rPr>
              <a:t>state planning </a:t>
            </a:r>
            <a:r>
              <a:rPr lang="en-GB" dirty="0" smtClean="0">
                <a:solidFill>
                  <a:schemeClr val="bg1"/>
                </a:solidFill>
              </a:rPr>
              <a:t>(communism).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Deng also created ‘</a:t>
            </a:r>
            <a:r>
              <a:rPr lang="en-GB" dirty="0" smtClean="0">
                <a:solidFill>
                  <a:srgbClr val="FF0000"/>
                </a:solidFill>
              </a:rPr>
              <a:t>Special Economic Zones</a:t>
            </a:r>
            <a:r>
              <a:rPr lang="en-GB" dirty="0" smtClean="0">
                <a:solidFill>
                  <a:schemeClr val="bg1"/>
                </a:solidFill>
              </a:rPr>
              <a:t>’ (SEZ) and ‘</a:t>
            </a:r>
            <a:r>
              <a:rPr lang="en-GB" dirty="0" smtClean="0">
                <a:solidFill>
                  <a:srgbClr val="FF0000"/>
                </a:solidFill>
              </a:rPr>
              <a:t>open</a:t>
            </a:r>
            <a:r>
              <a:rPr lang="en-GB" dirty="0" smtClean="0">
                <a:solidFill>
                  <a:schemeClr val="bg1"/>
                </a:solidFill>
              </a:rPr>
              <a:t>’ coastal sites. These areas provided cheap land and local labour to Western firms. Western firms were then encouraged to </a:t>
            </a:r>
            <a:r>
              <a:rPr lang="en-GB" dirty="0" smtClean="0">
                <a:solidFill>
                  <a:srgbClr val="FF0000"/>
                </a:solidFill>
              </a:rPr>
              <a:t>hire Chinese workers</a:t>
            </a:r>
            <a:r>
              <a:rPr lang="en-GB" dirty="0" smtClean="0">
                <a:solidFill>
                  <a:schemeClr val="bg1"/>
                </a:solidFill>
              </a:rPr>
              <a:t> and use </a:t>
            </a:r>
            <a:r>
              <a:rPr lang="en-GB" dirty="0" smtClean="0">
                <a:solidFill>
                  <a:srgbClr val="FF0000"/>
                </a:solidFill>
              </a:rPr>
              <a:t>Chinese raw materials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5195" y="202360"/>
            <a:ext cx="2575774" cy="65461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i="1" dirty="0" smtClean="0"/>
              <a:t>“It </a:t>
            </a:r>
            <a:r>
              <a:rPr lang="en-GB" sz="2400" i="1" dirty="0"/>
              <a:t>was discovered that in one area there were two million pairs of shoes piled up in warehouses. Nobody was buying them because the style was old-fashioned, yet the factories were still producing them because the managers were under order to do so</a:t>
            </a:r>
            <a:r>
              <a:rPr lang="en-GB" sz="2400" i="1" dirty="0" smtClean="0"/>
              <a:t>.”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36490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>
                <a:solidFill>
                  <a:schemeClr val="bg1"/>
                </a:solidFill>
              </a:rPr>
              <a:t>Problems of Industrial Development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81680"/>
            <a:ext cx="6764482" cy="5676319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 TV cost </a:t>
            </a:r>
            <a:r>
              <a:rPr lang="en-GB" dirty="0" smtClean="0">
                <a:solidFill>
                  <a:srgbClr val="00B0F0"/>
                </a:solidFill>
              </a:rPr>
              <a:t>two years</a:t>
            </a:r>
            <a:r>
              <a:rPr lang="en-GB" dirty="0" smtClean="0">
                <a:solidFill>
                  <a:schemeClr val="bg1"/>
                </a:solidFill>
              </a:rPr>
              <a:t>’ wages and a bicycle a </a:t>
            </a:r>
            <a:r>
              <a:rPr lang="en-GB" dirty="0" smtClean="0">
                <a:solidFill>
                  <a:srgbClr val="00B0F0"/>
                </a:solidFill>
              </a:rPr>
              <a:t>month’s pay </a:t>
            </a:r>
            <a:r>
              <a:rPr lang="en-GB" dirty="0" smtClean="0">
                <a:solidFill>
                  <a:schemeClr val="bg1"/>
                </a:solidFill>
              </a:rPr>
              <a:t>in the mid 1980s.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Unemployment</a:t>
            </a:r>
            <a:r>
              <a:rPr lang="en-GB" dirty="0" smtClean="0">
                <a:solidFill>
                  <a:schemeClr val="bg1"/>
                </a:solidFill>
              </a:rPr>
              <a:t> still stood at 12% in 1983.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Modernisation brought Western-style problems such as </a:t>
            </a:r>
            <a:r>
              <a:rPr lang="en-GB" dirty="0" smtClean="0">
                <a:solidFill>
                  <a:srgbClr val="FF0000"/>
                </a:solidFill>
              </a:rPr>
              <a:t>rising crime </a:t>
            </a:r>
            <a:r>
              <a:rPr lang="en-GB" dirty="0" smtClean="0">
                <a:solidFill>
                  <a:schemeClr val="bg1"/>
                </a:solidFill>
              </a:rPr>
              <a:t>and even football </a:t>
            </a:r>
            <a:r>
              <a:rPr lang="en-GB" dirty="0" smtClean="0">
                <a:solidFill>
                  <a:srgbClr val="FF0000"/>
                </a:solidFill>
              </a:rPr>
              <a:t>hooliganism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Inequalities</a:t>
            </a:r>
            <a:r>
              <a:rPr lang="en-GB" dirty="0" smtClean="0">
                <a:solidFill>
                  <a:schemeClr val="bg1"/>
                </a:solidFill>
              </a:rPr>
              <a:t> in wealth and wages increased the potential for </a:t>
            </a:r>
            <a:r>
              <a:rPr lang="en-GB" dirty="0" smtClean="0">
                <a:solidFill>
                  <a:srgbClr val="00B0F0"/>
                </a:solidFill>
              </a:rPr>
              <a:t>social conflict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i="1" dirty="0" smtClean="0">
                <a:solidFill>
                  <a:schemeClr val="bg1"/>
                </a:solidFill>
              </a:rPr>
              <a:t>In 1985, Beijing Bus Drivers went on strike after finding out they earned only half the wages of taxi drivers!</a:t>
            </a: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6" y="4854646"/>
            <a:ext cx="2559380" cy="2003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42" y="1041549"/>
            <a:ext cx="243840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3058105"/>
            <a:ext cx="2380194" cy="16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30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01436"/>
          </a:xfrm>
        </p:spPr>
        <p:txBody>
          <a:bodyPr/>
          <a:lstStyle/>
          <a:p>
            <a:r>
              <a:rPr lang="en-GB" b="1" u="sng" dirty="0" smtClean="0">
                <a:solidFill>
                  <a:schemeClr val="bg1"/>
                </a:solidFill>
              </a:rPr>
              <a:t>2. Agriculture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45574"/>
            <a:ext cx="6993082" cy="591242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size of peasant plots were </a:t>
            </a:r>
            <a:r>
              <a:rPr lang="en-GB" dirty="0" smtClean="0">
                <a:solidFill>
                  <a:srgbClr val="00B0F0"/>
                </a:solidFill>
              </a:rPr>
              <a:t>increased</a:t>
            </a:r>
            <a:r>
              <a:rPr lang="en-GB" dirty="0" smtClean="0">
                <a:solidFill>
                  <a:schemeClr val="bg1"/>
                </a:solidFill>
              </a:rPr>
              <a:t>. A ‘</a:t>
            </a:r>
            <a:r>
              <a:rPr lang="en-GB" dirty="0" smtClean="0">
                <a:solidFill>
                  <a:srgbClr val="FF0000"/>
                </a:solidFill>
              </a:rPr>
              <a:t>Responsibility System</a:t>
            </a:r>
            <a:r>
              <a:rPr lang="en-GB" dirty="0" smtClean="0">
                <a:solidFill>
                  <a:schemeClr val="bg1"/>
                </a:solidFill>
              </a:rPr>
              <a:t>’ for commune land was started in 1978, by which families were given </a:t>
            </a:r>
            <a:r>
              <a:rPr lang="en-GB" dirty="0" smtClean="0">
                <a:solidFill>
                  <a:srgbClr val="00B0F0"/>
                </a:solidFill>
              </a:rPr>
              <a:t>responsibility for cultivating</a:t>
            </a:r>
            <a:r>
              <a:rPr lang="en-GB" dirty="0" smtClean="0">
                <a:solidFill>
                  <a:schemeClr val="bg1"/>
                </a:solidFill>
              </a:rPr>
              <a:t> areas of land.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They signed </a:t>
            </a:r>
            <a:r>
              <a:rPr lang="en-GB" dirty="0" smtClean="0">
                <a:solidFill>
                  <a:srgbClr val="FF0000"/>
                </a:solidFill>
              </a:rPr>
              <a:t>contracts</a:t>
            </a:r>
            <a:r>
              <a:rPr lang="en-GB" dirty="0" smtClean="0">
                <a:solidFill>
                  <a:schemeClr val="bg1"/>
                </a:solidFill>
              </a:rPr>
              <a:t> promising to produce fixed amounts of food for sale to the state, and were allowed to </a:t>
            </a:r>
            <a:r>
              <a:rPr lang="en-GB" dirty="0" smtClean="0">
                <a:solidFill>
                  <a:srgbClr val="FF0000"/>
                </a:solidFill>
              </a:rPr>
              <a:t>sell any surplus </a:t>
            </a:r>
            <a:r>
              <a:rPr lang="en-GB" dirty="0" smtClean="0">
                <a:solidFill>
                  <a:schemeClr val="bg1"/>
                </a:solidFill>
              </a:rPr>
              <a:t>at markets </a:t>
            </a:r>
            <a:r>
              <a:rPr lang="en-GB" dirty="0" smtClean="0">
                <a:solidFill>
                  <a:srgbClr val="00B0F0"/>
                </a:solidFill>
              </a:rPr>
              <a:t>for profit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By </a:t>
            </a:r>
            <a:r>
              <a:rPr lang="en-GB" dirty="0" smtClean="0">
                <a:solidFill>
                  <a:srgbClr val="00B0F0"/>
                </a:solidFill>
              </a:rPr>
              <a:t>1983</a:t>
            </a:r>
            <a:r>
              <a:rPr lang="en-GB" dirty="0" smtClean="0">
                <a:solidFill>
                  <a:schemeClr val="bg1"/>
                </a:solidFill>
              </a:rPr>
              <a:t>, China had </a:t>
            </a:r>
            <a:r>
              <a:rPr lang="en-GB" dirty="0" smtClean="0">
                <a:solidFill>
                  <a:srgbClr val="FF0000"/>
                </a:solidFill>
              </a:rPr>
              <a:t>44,000 markets</a:t>
            </a:r>
            <a:r>
              <a:rPr lang="en-GB" dirty="0" smtClean="0">
                <a:solidFill>
                  <a:schemeClr val="bg1"/>
                </a:solidFill>
              </a:rPr>
              <a:t> as farmers could sell their </a:t>
            </a:r>
            <a:r>
              <a:rPr lang="en-GB" dirty="0" smtClean="0">
                <a:solidFill>
                  <a:srgbClr val="FF0000"/>
                </a:solidFill>
              </a:rPr>
              <a:t>produce privately</a:t>
            </a:r>
            <a:r>
              <a:rPr lang="en-GB" dirty="0" smtClean="0">
                <a:solidFill>
                  <a:schemeClr val="bg1"/>
                </a:solidFill>
              </a:rPr>
              <a:t>. The income of agricultural workers </a:t>
            </a:r>
            <a:r>
              <a:rPr lang="en-GB" dirty="0" smtClean="0">
                <a:solidFill>
                  <a:srgbClr val="FF0000"/>
                </a:solidFill>
              </a:rPr>
              <a:t>tripled</a:t>
            </a:r>
            <a:r>
              <a:rPr lang="en-GB" dirty="0" smtClean="0">
                <a:solidFill>
                  <a:schemeClr val="bg1"/>
                </a:solidFill>
              </a:rPr>
              <a:t> between </a:t>
            </a:r>
            <a:r>
              <a:rPr lang="en-GB" dirty="0" smtClean="0">
                <a:solidFill>
                  <a:srgbClr val="00B0F0"/>
                </a:solidFill>
              </a:rPr>
              <a:t>1977 and 1983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70" y="0"/>
            <a:ext cx="2470880" cy="164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70" y="1641763"/>
            <a:ext cx="2441655" cy="204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69" y="5143500"/>
            <a:ext cx="2441655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69" y="3687612"/>
            <a:ext cx="2441655" cy="1455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2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>
                <a:solidFill>
                  <a:schemeClr val="bg1"/>
                </a:solidFill>
              </a:rPr>
              <a:t>3. Education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81680"/>
            <a:ext cx="6130344" cy="567631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reforms of the Cultural Revolution were </a:t>
            </a:r>
            <a:r>
              <a:rPr lang="en-GB" dirty="0" smtClean="0">
                <a:solidFill>
                  <a:srgbClr val="FF0000"/>
                </a:solidFill>
              </a:rPr>
              <a:t>reversed</a:t>
            </a:r>
            <a:r>
              <a:rPr lang="en-GB" dirty="0" smtClean="0">
                <a:solidFill>
                  <a:schemeClr val="bg1"/>
                </a:solidFill>
              </a:rPr>
              <a:t>. Examinations for University entry were </a:t>
            </a:r>
            <a:r>
              <a:rPr lang="en-GB" dirty="0" smtClean="0">
                <a:solidFill>
                  <a:srgbClr val="FF0000"/>
                </a:solidFill>
              </a:rPr>
              <a:t>restored</a:t>
            </a:r>
            <a:r>
              <a:rPr lang="en-GB" dirty="0" smtClean="0">
                <a:solidFill>
                  <a:schemeClr val="bg1"/>
                </a:solidFill>
              </a:rPr>
              <a:t>. Success in academic subjects once again became essential.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Special schools </a:t>
            </a:r>
            <a:r>
              <a:rPr lang="en-GB" dirty="0" smtClean="0">
                <a:solidFill>
                  <a:schemeClr val="bg1"/>
                </a:solidFill>
              </a:rPr>
              <a:t>for the best students were set up to provide China with the skills needed to prosper.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Time spent on political education and manual labour was </a:t>
            </a:r>
            <a:r>
              <a:rPr lang="en-GB" dirty="0" smtClean="0">
                <a:solidFill>
                  <a:srgbClr val="FF0000"/>
                </a:solidFill>
              </a:rPr>
              <a:t>reduced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1" y="-1"/>
            <a:ext cx="3063090" cy="210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1" y="2109354"/>
            <a:ext cx="3063089" cy="2297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1" y="4509656"/>
            <a:ext cx="3062809" cy="2348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497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>
                <a:solidFill>
                  <a:schemeClr val="bg1"/>
                </a:solidFill>
              </a:rPr>
              <a:t>4. Birth Control</a:t>
            </a:r>
            <a:endParaRPr lang="en-GB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680"/>
            <a:ext cx="6504709" cy="5676319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In </a:t>
            </a:r>
            <a:r>
              <a:rPr lang="en-GB" dirty="0" smtClean="0">
                <a:solidFill>
                  <a:srgbClr val="00B0F0"/>
                </a:solidFill>
              </a:rPr>
              <a:t>1979</a:t>
            </a:r>
            <a:r>
              <a:rPr lang="en-GB" dirty="0" smtClean="0">
                <a:solidFill>
                  <a:schemeClr val="bg1"/>
                </a:solidFill>
              </a:rPr>
              <a:t>, Deng introduced the ‘</a:t>
            </a:r>
            <a:r>
              <a:rPr lang="en-GB" dirty="0" smtClean="0">
                <a:solidFill>
                  <a:srgbClr val="FF0000"/>
                </a:solidFill>
              </a:rPr>
              <a:t>one-child</a:t>
            </a:r>
            <a:r>
              <a:rPr lang="en-GB" dirty="0" smtClean="0">
                <a:solidFill>
                  <a:schemeClr val="bg1"/>
                </a:solidFill>
              </a:rPr>
              <a:t>’ family policy. It was estimated that by </a:t>
            </a:r>
            <a:r>
              <a:rPr lang="en-GB" dirty="0" smtClean="0">
                <a:solidFill>
                  <a:srgbClr val="00B0F0"/>
                </a:solidFill>
              </a:rPr>
              <a:t>2000</a:t>
            </a:r>
            <a:r>
              <a:rPr lang="en-GB" dirty="0" smtClean="0">
                <a:solidFill>
                  <a:schemeClr val="bg1"/>
                </a:solidFill>
              </a:rPr>
              <a:t>, China’s population would be </a:t>
            </a:r>
            <a:r>
              <a:rPr lang="en-GB" dirty="0" smtClean="0">
                <a:solidFill>
                  <a:srgbClr val="00B0F0"/>
                </a:solidFill>
              </a:rPr>
              <a:t>1.282 billion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one-child policy introduced a series of measures to </a:t>
            </a:r>
            <a:r>
              <a:rPr lang="en-GB" dirty="0" smtClean="0">
                <a:solidFill>
                  <a:srgbClr val="FF0000"/>
                </a:solidFill>
              </a:rPr>
              <a:t>discourage couples </a:t>
            </a:r>
            <a:r>
              <a:rPr lang="en-GB" dirty="0" smtClean="0">
                <a:solidFill>
                  <a:schemeClr val="bg1"/>
                </a:solidFill>
              </a:rPr>
              <a:t>having more than one child:</a:t>
            </a:r>
          </a:p>
          <a:p>
            <a:pPr lvl="1"/>
            <a:r>
              <a:rPr lang="en-GB" dirty="0" smtClean="0">
                <a:solidFill>
                  <a:srgbClr val="FFC000"/>
                </a:solidFill>
              </a:rPr>
              <a:t>Minimum age for marriage </a:t>
            </a:r>
            <a:r>
              <a:rPr lang="en-GB" dirty="0" smtClean="0">
                <a:solidFill>
                  <a:schemeClr val="bg1"/>
                </a:solidFill>
              </a:rPr>
              <a:t>– 20 for women, 22 for men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Couples wanting to marry had to get </a:t>
            </a:r>
            <a:r>
              <a:rPr lang="en-GB" dirty="0" smtClean="0">
                <a:solidFill>
                  <a:srgbClr val="FFC000"/>
                </a:solidFill>
              </a:rPr>
              <a:t>consent of commune</a:t>
            </a:r>
            <a:r>
              <a:rPr lang="en-GB" dirty="0" smtClean="0">
                <a:solidFill>
                  <a:schemeClr val="bg1"/>
                </a:solidFill>
              </a:rPr>
              <a:t> and take a </a:t>
            </a:r>
            <a:r>
              <a:rPr lang="en-GB" dirty="0" smtClean="0">
                <a:solidFill>
                  <a:srgbClr val="FFC000"/>
                </a:solidFill>
              </a:rPr>
              <a:t>written test </a:t>
            </a:r>
            <a:r>
              <a:rPr lang="en-GB" dirty="0" smtClean="0">
                <a:solidFill>
                  <a:schemeClr val="bg1"/>
                </a:solidFill>
              </a:rPr>
              <a:t>in family planning.</a:t>
            </a:r>
          </a:p>
          <a:p>
            <a:pPr lvl="1"/>
            <a:r>
              <a:rPr lang="en-GB" dirty="0" smtClean="0">
                <a:solidFill>
                  <a:srgbClr val="FFC000"/>
                </a:solidFill>
              </a:rPr>
              <a:t>Better allowances </a:t>
            </a:r>
            <a:r>
              <a:rPr lang="en-GB" dirty="0" smtClean="0">
                <a:solidFill>
                  <a:schemeClr val="bg1"/>
                </a:solidFill>
              </a:rPr>
              <a:t>were given to one-child families and people who were sterilised got </a:t>
            </a:r>
            <a:r>
              <a:rPr lang="en-GB" dirty="0" smtClean="0">
                <a:solidFill>
                  <a:srgbClr val="FFC000"/>
                </a:solidFill>
              </a:rPr>
              <a:t>cash and holidays</a:t>
            </a:r>
            <a:r>
              <a:rPr lang="en-GB" dirty="0" smtClean="0">
                <a:solidFill>
                  <a:schemeClr val="bg1"/>
                </a:solidFill>
              </a:rPr>
              <a:t>!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4" y="-22224"/>
            <a:ext cx="2726186" cy="220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5" y="2182092"/>
            <a:ext cx="2726186" cy="258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4" y="4771968"/>
            <a:ext cx="2726186" cy="208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0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1239</Words>
  <Application>Microsoft Office PowerPoint</Application>
  <PresentationFormat>Presentación en pantalla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1_Office Theme</vt:lpstr>
      <vt:lpstr>2_Office Theme</vt:lpstr>
      <vt:lpstr>How did Deng Modernise China?</vt:lpstr>
      <vt:lpstr>The Emergence of Deng</vt:lpstr>
      <vt:lpstr>Reasons for Deng’s Reforms</vt:lpstr>
      <vt:lpstr>1. Industry</vt:lpstr>
      <vt:lpstr>1. Industry</vt:lpstr>
      <vt:lpstr>Problems of Industrial Development</vt:lpstr>
      <vt:lpstr>2. Agriculture</vt:lpstr>
      <vt:lpstr>3. Education</vt:lpstr>
      <vt:lpstr>4. Birth Control</vt:lpstr>
      <vt:lpstr>4. Birth Control</vt:lpstr>
      <vt:lpstr>5. Westernisation</vt:lpstr>
      <vt:lpstr>In what ways did Deng’s leadership bring change to China in the late 1970s and 1980s? (15 marks)</vt:lpstr>
      <vt:lpstr>Question C – Mark Scheme – 15 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Deng Modernise China?</dc:title>
  <dc:creator>Stephen Budd</dc:creator>
  <cp:lastModifiedBy>Claire</cp:lastModifiedBy>
  <cp:revision>18</cp:revision>
  <dcterms:created xsi:type="dcterms:W3CDTF">2013-03-18T08:55:16Z</dcterms:created>
  <dcterms:modified xsi:type="dcterms:W3CDTF">2017-07-24T10:16:59Z</dcterms:modified>
</cp:coreProperties>
</file>