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127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60035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287734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4059233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70281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35940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2784338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98683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10219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582482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345832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19430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769049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207105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014915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66541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45028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90101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268763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41965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75168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96133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75797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3F26A-FEA7-424A-8670-FEF99082FEC6}"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75C49-4416-408A-A008-EDF3E071C010}"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625723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3928EC-B17B-4FD1-8FD5-D9ED90C90FD1}" type="datetimeFigureOut">
              <a:rPr lang="en-GB" smtClean="0">
                <a:solidFill>
                  <a:prstClr val="black">
                    <a:tint val="75000"/>
                  </a:prstClr>
                </a:solidFill>
              </a:rPr>
              <a:pPr/>
              <a:t>24/07/2017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BAC3D1-FB13-43CE-BDE6-EEB54E21C7CA}"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2732156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73356"/>
          </a:xfrm>
        </p:spPr>
        <p:txBody>
          <a:bodyPr>
            <a:normAutofit/>
          </a:bodyPr>
          <a:lstStyle/>
          <a:p>
            <a:r>
              <a:rPr lang="en-GB" sz="4800" b="1" u="sng" dirty="0" smtClean="0">
                <a:solidFill>
                  <a:schemeClr val="bg1"/>
                </a:solidFill>
              </a:rPr>
              <a:t>How and why did the Democracy Movement develop?</a:t>
            </a:r>
            <a:endParaRPr lang="en-GB" sz="4800" b="1" u="sng" dirty="0">
              <a:solidFill>
                <a:schemeClr val="bg1"/>
              </a:solidFill>
            </a:endParaRPr>
          </a:p>
        </p:txBody>
      </p:sp>
      <p:sp>
        <p:nvSpPr>
          <p:cNvPr id="3" name="Subtitle 2"/>
          <p:cNvSpPr>
            <a:spLocks noGrp="1"/>
          </p:cNvSpPr>
          <p:nvPr>
            <p:ph type="subTitle" idx="1"/>
          </p:nvPr>
        </p:nvSpPr>
        <p:spPr>
          <a:xfrm>
            <a:off x="0" y="1573357"/>
            <a:ext cx="9144000" cy="906607"/>
          </a:xfrm>
        </p:spPr>
        <p:txBody>
          <a:bodyPr>
            <a:noAutofit/>
          </a:bodyPr>
          <a:lstStyle/>
          <a:p>
            <a:r>
              <a:rPr lang="en-GB" sz="3200" b="1" i="1" dirty="0" smtClean="0">
                <a:solidFill>
                  <a:srgbClr val="FF0000"/>
                </a:solidFill>
              </a:rPr>
              <a:t>L/O – To identify the key features of the Democracy movement </a:t>
            </a:r>
            <a:endParaRPr lang="en-GB" sz="3200" b="1" i="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93075"/>
            <a:ext cx="9144000" cy="4264925"/>
          </a:xfrm>
          <a:prstGeom prst="rect">
            <a:avLst/>
          </a:prstGeom>
          <a:ln>
            <a:noFill/>
          </a:ln>
          <a:effectLst>
            <a:softEdge rad="112500"/>
          </a:effectLst>
        </p:spPr>
      </p:pic>
    </p:spTree>
    <p:extLst>
      <p:ext uri="{BB962C8B-B14F-4D97-AF65-F5344CB8AC3E}">
        <p14:creationId xmlns:p14="http://schemas.microsoft.com/office/powerpoint/2010/main" val="2466366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Deng’s Reaction</a:t>
            </a:r>
            <a:endParaRPr lang="en-GB" b="1" u="sng" dirty="0">
              <a:solidFill>
                <a:schemeClr val="bg1"/>
              </a:solidFill>
            </a:endParaRPr>
          </a:p>
        </p:txBody>
      </p:sp>
      <p:sp>
        <p:nvSpPr>
          <p:cNvPr id="3" name="Content Placeholder 2"/>
          <p:cNvSpPr>
            <a:spLocks noGrp="1"/>
          </p:cNvSpPr>
          <p:nvPr>
            <p:ph idx="1"/>
          </p:nvPr>
        </p:nvSpPr>
        <p:spPr>
          <a:xfrm>
            <a:off x="0" y="957943"/>
            <a:ext cx="6934200" cy="5900057"/>
          </a:xfrm>
        </p:spPr>
        <p:txBody>
          <a:bodyPr>
            <a:normAutofit lnSpcReduction="10000"/>
          </a:bodyPr>
          <a:lstStyle/>
          <a:p>
            <a:r>
              <a:rPr lang="en-GB" dirty="0" smtClean="0">
                <a:solidFill>
                  <a:schemeClr val="bg1"/>
                </a:solidFill>
              </a:rPr>
              <a:t>Deng </a:t>
            </a:r>
            <a:r>
              <a:rPr lang="en-GB" dirty="0" smtClean="0">
                <a:solidFill>
                  <a:srgbClr val="FFC000"/>
                </a:solidFill>
              </a:rPr>
              <a:t>tolerated</a:t>
            </a:r>
            <a:r>
              <a:rPr lang="en-GB" dirty="0" smtClean="0">
                <a:solidFill>
                  <a:schemeClr val="bg1"/>
                </a:solidFill>
              </a:rPr>
              <a:t> the democracy movement at first, only turning on it when he was directly challenged, such as the attacks by </a:t>
            </a:r>
            <a:r>
              <a:rPr lang="en-GB" dirty="0" smtClean="0">
                <a:solidFill>
                  <a:srgbClr val="FF0000"/>
                </a:solidFill>
              </a:rPr>
              <a:t>Wei </a:t>
            </a:r>
            <a:r>
              <a:rPr lang="en-GB" dirty="0" err="1" smtClean="0">
                <a:solidFill>
                  <a:srgbClr val="FF0000"/>
                </a:solidFill>
              </a:rPr>
              <a:t>Jingsheng</a:t>
            </a:r>
            <a:r>
              <a:rPr lang="en-GB" dirty="0" smtClean="0">
                <a:solidFill>
                  <a:schemeClr val="bg1"/>
                </a:solidFill>
              </a:rPr>
              <a:t>.</a:t>
            </a:r>
          </a:p>
          <a:p>
            <a:endParaRPr lang="en-GB" dirty="0">
              <a:solidFill>
                <a:schemeClr val="bg1"/>
              </a:solidFill>
            </a:endParaRPr>
          </a:p>
          <a:p>
            <a:r>
              <a:rPr lang="en-GB" dirty="0" smtClean="0">
                <a:solidFill>
                  <a:schemeClr val="bg1"/>
                </a:solidFill>
              </a:rPr>
              <a:t>After crushing the </a:t>
            </a:r>
            <a:r>
              <a:rPr lang="en-GB" dirty="0" smtClean="0">
                <a:solidFill>
                  <a:srgbClr val="FF0000"/>
                </a:solidFill>
              </a:rPr>
              <a:t>1986 University demonstrations</a:t>
            </a:r>
            <a:r>
              <a:rPr lang="en-GB" dirty="0" smtClean="0">
                <a:solidFill>
                  <a:schemeClr val="bg1"/>
                </a:solidFill>
              </a:rPr>
              <a:t> Deng insisted that genuine democracy was </a:t>
            </a:r>
            <a:r>
              <a:rPr lang="en-GB" dirty="0" smtClean="0">
                <a:solidFill>
                  <a:srgbClr val="FFC000"/>
                </a:solidFill>
              </a:rPr>
              <a:t>not an option for China</a:t>
            </a:r>
            <a:r>
              <a:rPr lang="en-GB" dirty="0" smtClean="0">
                <a:solidFill>
                  <a:schemeClr val="bg1"/>
                </a:solidFill>
              </a:rPr>
              <a:t>.</a:t>
            </a:r>
          </a:p>
          <a:p>
            <a:endParaRPr lang="en-GB" dirty="0">
              <a:solidFill>
                <a:schemeClr val="bg1"/>
              </a:solidFill>
            </a:endParaRPr>
          </a:p>
          <a:p>
            <a:r>
              <a:rPr lang="en-GB" dirty="0" smtClean="0">
                <a:solidFill>
                  <a:schemeClr val="bg1"/>
                </a:solidFill>
              </a:rPr>
              <a:t>He insisted that there was </a:t>
            </a:r>
            <a:r>
              <a:rPr lang="en-GB" dirty="0" smtClean="0">
                <a:solidFill>
                  <a:srgbClr val="FF0000"/>
                </a:solidFill>
              </a:rPr>
              <a:t>no need for greater participation</a:t>
            </a:r>
            <a:r>
              <a:rPr lang="en-GB" dirty="0" smtClean="0">
                <a:solidFill>
                  <a:schemeClr val="bg1"/>
                </a:solidFill>
              </a:rPr>
              <a:t> by the people in the politics of China - Uninformed people should be </a:t>
            </a:r>
            <a:r>
              <a:rPr lang="en-GB" dirty="0" smtClean="0">
                <a:solidFill>
                  <a:srgbClr val="FFC000"/>
                </a:solidFill>
              </a:rPr>
              <a:t>content to let their enlightened government lead them</a:t>
            </a:r>
            <a:r>
              <a:rPr lang="en-GB" dirty="0" smtClean="0">
                <a:solidFill>
                  <a:schemeClr val="bg1"/>
                </a:solidFill>
              </a:rPr>
              <a:t>.</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0"/>
            <a:ext cx="2362200" cy="327659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546849"/>
            <a:ext cx="2296886" cy="3040901"/>
          </a:xfrm>
          <a:prstGeom prst="rect">
            <a:avLst/>
          </a:prstGeom>
          <a:ln>
            <a:noFill/>
          </a:ln>
          <a:effectLst>
            <a:softEdge rad="112500"/>
          </a:effectLst>
        </p:spPr>
      </p:pic>
    </p:spTree>
    <p:extLst>
      <p:ext uri="{BB962C8B-B14F-4D97-AF65-F5344CB8AC3E}">
        <p14:creationId xmlns:p14="http://schemas.microsoft.com/office/powerpoint/2010/main" val="3241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Growing Opposition and Unrest</a:t>
            </a:r>
            <a:endParaRPr lang="en-GB" b="1" u="sng" dirty="0">
              <a:solidFill>
                <a:schemeClr val="bg1"/>
              </a:solidFill>
            </a:endParaRPr>
          </a:p>
        </p:txBody>
      </p:sp>
      <p:sp>
        <p:nvSpPr>
          <p:cNvPr id="3" name="Content Placeholder 2"/>
          <p:cNvSpPr>
            <a:spLocks noGrp="1"/>
          </p:cNvSpPr>
          <p:nvPr>
            <p:ph idx="1"/>
          </p:nvPr>
        </p:nvSpPr>
        <p:spPr>
          <a:xfrm>
            <a:off x="-1" y="957943"/>
            <a:ext cx="7141029" cy="5900057"/>
          </a:xfrm>
        </p:spPr>
        <p:txBody>
          <a:bodyPr>
            <a:normAutofit/>
          </a:bodyPr>
          <a:lstStyle/>
          <a:p>
            <a:r>
              <a:rPr lang="en-GB" dirty="0" smtClean="0">
                <a:solidFill>
                  <a:schemeClr val="bg1"/>
                </a:solidFill>
              </a:rPr>
              <a:t>Deng faced </a:t>
            </a:r>
            <a:r>
              <a:rPr lang="en-GB" dirty="0" smtClean="0">
                <a:solidFill>
                  <a:srgbClr val="FF0000"/>
                </a:solidFill>
              </a:rPr>
              <a:t>increasing opposition </a:t>
            </a:r>
            <a:r>
              <a:rPr lang="en-GB" dirty="0" smtClean="0">
                <a:solidFill>
                  <a:schemeClr val="bg1"/>
                </a:solidFill>
              </a:rPr>
              <a:t>in the mid and later 1980s:</a:t>
            </a:r>
          </a:p>
          <a:p>
            <a:endParaRPr lang="en-GB" dirty="0">
              <a:solidFill>
                <a:schemeClr val="bg1"/>
              </a:solidFill>
            </a:endParaRPr>
          </a:p>
          <a:p>
            <a:pPr marL="514350" indent="-514350">
              <a:buFont typeface="+mj-lt"/>
              <a:buAutoNum type="arabicPeriod"/>
            </a:pPr>
            <a:r>
              <a:rPr lang="en-GB" dirty="0" smtClean="0">
                <a:solidFill>
                  <a:schemeClr val="bg1"/>
                </a:solidFill>
              </a:rPr>
              <a:t>The Democracy Movement was </a:t>
            </a:r>
            <a:r>
              <a:rPr lang="en-GB" dirty="0" smtClean="0">
                <a:solidFill>
                  <a:srgbClr val="FFC000"/>
                </a:solidFill>
              </a:rPr>
              <a:t>disappointed at his rejection of democracy </a:t>
            </a:r>
            <a:r>
              <a:rPr lang="en-GB" dirty="0" smtClean="0">
                <a:solidFill>
                  <a:schemeClr val="bg1"/>
                </a:solidFill>
              </a:rPr>
              <a:t>and repression of student meetings.</a:t>
            </a:r>
          </a:p>
          <a:p>
            <a:pPr marL="514350" indent="-514350">
              <a:buFont typeface="+mj-lt"/>
              <a:buAutoNum type="arabicPeriod"/>
            </a:pPr>
            <a:r>
              <a:rPr lang="en-GB" dirty="0" smtClean="0">
                <a:solidFill>
                  <a:srgbClr val="FFC000"/>
                </a:solidFill>
              </a:rPr>
              <a:t>Economic reforms disappointed many </a:t>
            </a:r>
            <a:r>
              <a:rPr lang="en-GB" dirty="0" smtClean="0">
                <a:solidFill>
                  <a:schemeClr val="bg1"/>
                </a:solidFill>
              </a:rPr>
              <a:t>– downturn in industrial and agricultural production + inflation = reduced workers’ real wages.</a:t>
            </a:r>
          </a:p>
          <a:p>
            <a:pPr marL="514350" indent="-514350">
              <a:buFont typeface="+mj-lt"/>
              <a:buAutoNum type="arabicPeriod"/>
            </a:pPr>
            <a:r>
              <a:rPr lang="en-GB" dirty="0" smtClean="0">
                <a:solidFill>
                  <a:schemeClr val="bg1"/>
                </a:solidFill>
              </a:rPr>
              <a:t>Students felt the CCP had </a:t>
            </a:r>
            <a:r>
              <a:rPr lang="en-GB" dirty="0" smtClean="0">
                <a:solidFill>
                  <a:srgbClr val="FFC000"/>
                </a:solidFill>
              </a:rPr>
              <a:t>failed to deliver progress and reform</a:t>
            </a:r>
            <a:r>
              <a:rPr lang="en-GB" dirty="0" smtClean="0">
                <a:solidFill>
                  <a:schemeClr val="bg1"/>
                </a:solidFill>
              </a:rPr>
              <a:t>.</a:t>
            </a:r>
          </a:p>
          <a:p>
            <a:pPr marL="514350" indent="-514350">
              <a:buFont typeface="+mj-lt"/>
              <a:buAutoNum type="arabicPeriod"/>
            </a:pPr>
            <a:r>
              <a:rPr lang="en-GB" dirty="0" smtClean="0">
                <a:solidFill>
                  <a:schemeClr val="bg1"/>
                </a:solidFill>
              </a:rPr>
              <a:t>Disappointment at </a:t>
            </a:r>
            <a:r>
              <a:rPr lang="en-GB" dirty="0" smtClean="0">
                <a:solidFill>
                  <a:srgbClr val="FFC000"/>
                </a:solidFill>
              </a:rPr>
              <a:t>lack of job opportunities</a:t>
            </a:r>
            <a:r>
              <a:rPr lang="en-GB" dirty="0" smtClean="0">
                <a:solidFill>
                  <a:schemeClr val="bg1"/>
                </a:solidFill>
              </a:rPr>
              <a:t>.</a:t>
            </a:r>
            <a:endParaRPr lang="en-GB" dirty="0">
              <a:solidFill>
                <a:schemeClr val="bg1"/>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67860" y="1130163"/>
            <a:ext cx="2837680" cy="2837680"/>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6897275" y="4353635"/>
            <a:ext cx="2278323" cy="2278323"/>
          </a:xfrm>
          <a:prstGeom prst="rect">
            <a:avLst/>
          </a:prstGeom>
        </p:spPr>
      </p:pic>
    </p:spTree>
    <p:extLst>
      <p:ext uri="{BB962C8B-B14F-4D97-AF65-F5344CB8AC3E}">
        <p14:creationId xmlns:p14="http://schemas.microsoft.com/office/powerpoint/2010/main" val="10833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735"/>
            <a:ext cx="7886700" cy="994172"/>
          </a:xfrm>
        </p:spPr>
        <p:txBody>
          <a:bodyPr/>
          <a:lstStyle/>
          <a:p>
            <a:r>
              <a:rPr lang="en-GB" b="1" u="sng" dirty="0" smtClean="0">
                <a:solidFill>
                  <a:schemeClr val="bg1"/>
                </a:solidFill>
              </a:rPr>
              <a:t>Exam Question</a:t>
            </a:r>
            <a:endParaRPr lang="en-GB" b="1" u="sng" dirty="0">
              <a:solidFill>
                <a:schemeClr val="bg1"/>
              </a:solidFill>
            </a:endParaRPr>
          </a:p>
        </p:txBody>
      </p:sp>
      <p:sp>
        <p:nvSpPr>
          <p:cNvPr id="3" name="Content Placeholder 2"/>
          <p:cNvSpPr>
            <a:spLocks noGrp="1"/>
          </p:cNvSpPr>
          <p:nvPr>
            <p:ph idx="1"/>
          </p:nvPr>
        </p:nvSpPr>
        <p:spPr>
          <a:xfrm>
            <a:off x="0" y="1020907"/>
            <a:ext cx="6476135" cy="4246326"/>
          </a:xfrm>
        </p:spPr>
        <p:txBody>
          <a:bodyPr>
            <a:normAutofit/>
          </a:bodyPr>
          <a:lstStyle/>
          <a:p>
            <a:r>
              <a:rPr lang="en-GB" sz="2800" dirty="0">
                <a:solidFill>
                  <a:schemeClr val="bg1"/>
                </a:solidFill>
              </a:rPr>
              <a:t>Make a </a:t>
            </a:r>
            <a:r>
              <a:rPr lang="en-GB" sz="2800" dirty="0">
                <a:solidFill>
                  <a:srgbClr val="FF0000"/>
                </a:solidFill>
              </a:rPr>
              <a:t>link or links </a:t>
            </a:r>
            <a:r>
              <a:rPr lang="en-GB" sz="2800" dirty="0">
                <a:solidFill>
                  <a:schemeClr val="bg1"/>
                </a:solidFill>
              </a:rPr>
              <a:t>between the key features. </a:t>
            </a:r>
          </a:p>
          <a:p>
            <a:endParaRPr lang="en-GB" sz="2800" dirty="0">
              <a:solidFill>
                <a:schemeClr val="bg1"/>
              </a:solidFill>
            </a:endParaRPr>
          </a:p>
          <a:p>
            <a:r>
              <a:rPr lang="en-GB" sz="2800" dirty="0">
                <a:solidFill>
                  <a:schemeClr val="bg1"/>
                </a:solidFill>
              </a:rPr>
              <a:t>Use </a:t>
            </a:r>
            <a:r>
              <a:rPr lang="en-GB" sz="2800" dirty="0">
                <a:solidFill>
                  <a:srgbClr val="FF0000"/>
                </a:solidFill>
              </a:rPr>
              <a:t>connective words</a:t>
            </a:r>
            <a:r>
              <a:rPr lang="en-GB" sz="2800" dirty="0">
                <a:solidFill>
                  <a:schemeClr val="bg1"/>
                </a:solidFill>
              </a:rPr>
              <a:t>: this led to, as a result, moreover, furthermore, as a consequence, in addition.</a:t>
            </a:r>
          </a:p>
          <a:p>
            <a:endParaRPr lang="en-GB" sz="2800" dirty="0">
              <a:solidFill>
                <a:schemeClr val="bg1"/>
              </a:solidFill>
            </a:endParaRPr>
          </a:p>
          <a:p>
            <a:endParaRPr lang="en-GB" sz="2400" dirty="0" smtClean="0">
              <a:solidFill>
                <a:schemeClr val="bg1"/>
              </a:solidFill>
            </a:endParaRPr>
          </a:p>
        </p:txBody>
      </p:sp>
      <p:graphicFrame>
        <p:nvGraphicFramePr>
          <p:cNvPr id="4" name="Table 3"/>
          <p:cNvGraphicFramePr>
            <a:graphicFrameLocks noGrp="1"/>
          </p:cNvGraphicFramePr>
          <p:nvPr>
            <p:extLst/>
          </p:nvPr>
        </p:nvGraphicFramePr>
        <p:xfrm>
          <a:off x="121886" y="4018209"/>
          <a:ext cx="8863653" cy="2620596"/>
        </p:xfrm>
        <a:graphic>
          <a:graphicData uri="http://schemas.openxmlformats.org/drawingml/2006/table">
            <a:tbl>
              <a:tblPr firstRow="1" bandRow="1">
                <a:tableStyleId>{5940675A-B579-460E-94D1-54222C63F5DA}</a:tableStyleId>
              </a:tblPr>
              <a:tblGrid>
                <a:gridCol w="2003170"/>
                <a:gridCol w="6860483"/>
              </a:tblGrid>
              <a:tr h="666417">
                <a:tc>
                  <a:txBody>
                    <a:bodyPr/>
                    <a:lstStyle/>
                    <a:p>
                      <a:pPr algn="ctr"/>
                      <a:r>
                        <a:rPr lang="en-GB" sz="1600" b="1" dirty="0" smtClean="0"/>
                        <a:t>First</a:t>
                      </a:r>
                      <a:r>
                        <a:rPr lang="en-GB" sz="1600" b="1" baseline="0" dirty="0" smtClean="0"/>
                        <a:t> Reason</a:t>
                      </a:r>
                      <a:endParaRPr lang="en-GB" sz="1600" b="1" dirty="0"/>
                    </a:p>
                  </a:txBody>
                  <a:tcPr marL="68580" marR="68580" marT="34290" marB="34290" anchor="ctr">
                    <a:solidFill>
                      <a:schemeClr val="bg1"/>
                    </a:solidFill>
                  </a:tcPr>
                </a:tc>
                <a:tc>
                  <a:txBody>
                    <a:bodyPr/>
                    <a:lstStyle/>
                    <a:p>
                      <a:pPr algn="ctr"/>
                      <a:r>
                        <a:rPr lang="en-GB" sz="1600" b="1" dirty="0" smtClean="0"/>
                        <a:t>Give the feature.</a:t>
                      </a:r>
                    </a:p>
                    <a:p>
                      <a:pPr algn="ctr"/>
                      <a:r>
                        <a:rPr lang="en-GB" sz="1600" b="1" dirty="0" smtClean="0"/>
                        <a:t>Fully explain it.</a:t>
                      </a:r>
                      <a:endParaRPr lang="en-GB" sz="1600" b="1" dirty="0"/>
                    </a:p>
                  </a:txBody>
                  <a:tcPr marL="68580" marR="68580" marT="34290" marB="34290" anchor="ctr">
                    <a:solidFill>
                      <a:schemeClr val="bg1"/>
                    </a:solidFill>
                  </a:tcPr>
                </a:tc>
              </a:tr>
              <a:tr h="643881">
                <a:tc>
                  <a:txBody>
                    <a:bodyPr/>
                    <a:lstStyle/>
                    <a:p>
                      <a:pPr algn="ctr"/>
                      <a:r>
                        <a:rPr lang="en-GB" sz="1600" b="1" dirty="0" smtClean="0"/>
                        <a:t>Link</a:t>
                      </a:r>
                      <a:endParaRPr lang="en-GB" sz="1600" b="1" dirty="0"/>
                    </a:p>
                  </a:txBody>
                  <a:tcPr marL="68580" marR="68580" marT="34290" marB="34290" anchor="ctr">
                    <a:solidFill>
                      <a:schemeClr val="bg1"/>
                    </a:solidFill>
                  </a:tcPr>
                </a:tc>
                <a:tc>
                  <a:txBody>
                    <a:bodyPr/>
                    <a:lstStyle/>
                    <a:p>
                      <a:pPr algn="ctr"/>
                      <a:r>
                        <a:rPr lang="en-GB" sz="1600" b="1" dirty="0" smtClean="0"/>
                        <a:t>Make a link with the second feature. </a:t>
                      </a:r>
                      <a:r>
                        <a:rPr lang="en-GB" sz="1600" b="1" i="1" dirty="0" smtClean="0"/>
                        <a:t>this led to, as a result, moreover,</a:t>
                      </a:r>
                      <a:r>
                        <a:rPr lang="en-GB" sz="1600" b="1" i="1" baseline="0" dirty="0" smtClean="0"/>
                        <a:t> in addition…</a:t>
                      </a:r>
                      <a:endParaRPr lang="en-GB" sz="1600" b="1" i="1" dirty="0"/>
                    </a:p>
                  </a:txBody>
                  <a:tcPr marL="68580" marR="68580" marT="34290" marB="34290" anchor="ctr">
                    <a:solidFill>
                      <a:schemeClr val="bg1"/>
                    </a:solidFill>
                  </a:tcPr>
                </a:tc>
              </a:tr>
              <a:tr h="666417">
                <a:tc>
                  <a:txBody>
                    <a:bodyPr/>
                    <a:lstStyle/>
                    <a:p>
                      <a:pPr algn="ctr"/>
                      <a:r>
                        <a:rPr lang="en-GB" sz="1600" b="1" dirty="0" smtClean="0"/>
                        <a:t>Second</a:t>
                      </a:r>
                      <a:r>
                        <a:rPr lang="en-GB" sz="1600" b="1" baseline="0" dirty="0" smtClean="0"/>
                        <a:t> Reason</a:t>
                      </a:r>
                      <a:endParaRPr lang="en-GB" sz="1600" b="1" dirty="0"/>
                    </a:p>
                  </a:txBody>
                  <a:tcPr marL="68580" marR="68580" marT="34290" marB="34290" anchor="ctr">
                    <a:solidFill>
                      <a:schemeClr val="bg1"/>
                    </a:solidFill>
                  </a:tcPr>
                </a:tc>
                <a:tc>
                  <a:txBody>
                    <a:bodyPr/>
                    <a:lstStyle/>
                    <a:p>
                      <a:pPr algn="ctr"/>
                      <a:r>
                        <a:rPr lang="en-GB" sz="1600" b="1" dirty="0" smtClean="0"/>
                        <a:t>Give the feature.</a:t>
                      </a:r>
                    </a:p>
                    <a:p>
                      <a:pPr algn="ctr"/>
                      <a:r>
                        <a:rPr lang="en-GB" sz="1600" b="1" dirty="0" smtClean="0"/>
                        <a:t>Fully</a:t>
                      </a:r>
                      <a:r>
                        <a:rPr lang="en-GB" sz="1600" b="1" baseline="0" dirty="0" smtClean="0"/>
                        <a:t> explain it.</a:t>
                      </a:r>
                      <a:endParaRPr lang="en-GB" sz="1600" b="1" dirty="0"/>
                    </a:p>
                  </a:txBody>
                  <a:tcPr marL="68580" marR="68580" marT="34290" marB="34290" anchor="ctr">
                    <a:solidFill>
                      <a:schemeClr val="bg1"/>
                    </a:solidFill>
                  </a:tcPr>
                </a:tc>
              </a:tr>
              <a:tr h="643881">
                <a:tc>
                  <a:txBody>
                    <a:bodyPr/>
                    <a:lstStyle/>
                    <a:p>
                      <a:pPr algn="ctr"/>
                      <a:r>
                        <a:rPr lang="en-GB" sz="1600" b="1" dirty="0" smtClean="0"/>
                        <a:t>Conclusion</a:t>
                      </a:r>
                      <a:endParaRPr lang="en-GB" sz="1600" b="1" dirty="0"/>
                    </a:p>
                  </a:txBody>
                  <a:tcPr marL="68580" marR="68580" marT="34290" marB="34290" anchor="ctr">
                    <a:solidFill>
                      <a:schemeClr val="bg1"/>
                    </a:solidFill>
                  </a:tcPr>
                </a:tc>
                <a:tc>
                  <a:txBody>
                    <a:bodyPr/>
                    <a:lstStyle/>
                    <a:p>
                      <a:pPr algn="ctr"/>
                      <a:r>
                        <a:rPr lang="en-GB" sz="1600" b="1" dirty="0" smtClean="0"/>
                        <a:t>Sum up the two</a:t>
                      </a:r>
                      <a:r>
                        <a:rPr lang="en-GB" sz="1600" b="1" baseline="0" dirty="0" smtClean="0"/>
                        <a:t> features stressing the links between them.</a:t>
                      </a:r>
                      <a:endParaRPr lang="en-GB" sz="1600" b="1" dirty="0"/>
                    </a:p>
                  </a:txBody>
                  <a:tcPr marL="68580" marR="68580" marT="34290" marB="34290" anchor="ctr">
                    <a:solidFill>
                      <a:schemeClr val="bg1"/>
                    </a:solidFill>
                  </a:tcPr>
                </a:tc>
              </a:tr>
            </a:tbl>
          </a:graphicData>
        </a:graphic>
      </p:graphicFrame>
      <p:sp>
        <p:nvSpPr>
          <p:cNvPr id="5" name="Rectangle 4"/>
          <p:cNvSpPr/>
          <p:nvPr/>
        </p:nvSpPr>
        <p:spPr>
          <a:xfrm>
            <a:off x="6031923" y="261257"/>
            <a:ext cx="2953616" cy="33158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i="1" dirty="0">
                <a:solidFill>
                  <a:prstClr val="black"/>
                </a:solidFill>
              </a:rPr>
              <a:t>“Describe the </a:t>
            </a:r>
            <a:r>
              <a:rPr lang="en-GB" sz="3200" b="1" i="1" u="sng" dirty="0">
                <a:solidFill>
                  <a:srgbClr val="FF0000"/>
                </a:solidFill>
              </a:rPr>
              <a:t>key features</a:t>
            </a:r>
            <a:r>
              <a:rPr lang="en-GB" sz="3200" b="1" i="1" dirty="0">
                <a:solidFill>
                  <a:srgbClr val="FF0000"/>
                </a:solidFill>
              </a:rPr>
              <a:t> </a:t>
            </a:r>
            <a:r>
              <a:rPr lang="en-GB" sz="3200" i="1" dirty="0">
                <a:solidFill>
                  <a:prstClr val="black"/>
                </a:solidFill>
              </a:rPr>
              <a:t>of the </a:t>
            </a:r>
            <a:r>
              <a:rPr lang="en-GB" sz="3200" i="1" dirty="0" smtClean="0">
                <a:solidFill>
                  <a:prstClr val="black"/>
                </a:solidFill>
              </a:rPr>
              <a:t>Democracy Movement of 1979-1989.” </a:t>
            </a:r>
          </a:p>
          <a:p>
            <a:pPr algn="ctr"/>
            <a:r>
              <a:rPr lang="en-GB" sz="3200" i="1" dirty="0" smtClean="0">
                <a:solidFill>
                  <a:prstClr val="black"/>
                </a:solidFill>
              </a:rPr>
              <a:t>(</a:t>
            </a:r>
            <a:r>
              <a:rPr lang="en-GB" sz="3200" i="1" dirty="0">
                <a:solidFill>
                  <a:prstClr val="black"/>
                </a:solidFill>
              </a:rPr>
              <a:t>7 marks)</a:t>
            </a:r>
          </a:p>
        </p:txBody>
      </p:sp>
    </p:spTree>
    <p:extLst>
      <p:ext uri="{BB962C8B-B14F-4D97-AF65-F5344CB8AC3E}">
        <p14:creationId xmlns:p14="http://schemas.microsoft.com/office/powerpoint/2010/main" val="81757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lstStyle/>
          <a:p>
            <a:r>
              <a:rPr lang="en-GB" b="1" u="sng" dirty="0" smtClean="0">
                <a:solidFill>
                  <a:schemeClr val="bg1"/>
                </a:solidFill>
              </a:rPr>
              <a:t>Question B – Mark Scheme</a:t>
            </a:r>
            <a:endParaRPr lang="en-GB" b="1" u="sng" dirty="0">
              <a:solidFill>
                <a:schemeClr val="bg1"/>
              </a:solidFill>
            </a:endParaRPr>
          </a:p>
        </p:txBody>
      </p:sp>
      <p:graphicFrame>
        <p:nvGraphicFramePr>
          <p:cNvPr id="7" name="Table 6"/>
          <p:cNvGraphicFramePr>
            <a:graphicFrameLocks noGrp="1"/>
          </p:cNvGraphicFramePr>
          <p:nvPr>
            <p:extLst/>
          </p:nvPr>
        </p:nvGraphicFramePr>
        <p:xfrm>
          <a:off x="160192" y="994171"/>
          <a:ext cx="8872107" cy="5702842"/>
        </p:xfrm>
        <a:graphic>
          <a:graphicData uri="http://schemas.openxmlformats.org/drawingml/2006/table">
            <a:tbl>
              <a:tblPr firstRow="1" bandRow="1">
                <a:tableStyleId>{2D5ABB26-0587-4C30-8999-92F81FD0307C}</a:tableStyleId>
              </a:tblPr>
              <a:tblGrid>
                <a:gridCol w="720438"/>
                <a:gridCol w="5970931"/>
                <a:gridCol w="2180738"/>
              </a:tblGrid>
              <a:tr h="304959">
                <a:tc>
                  <a:txBody>
                    <a:bodyPr/>
                    <a:lstStyle/>
                    <a:p>
                      <a:pPr algn="ctr"/>
                      <a:r>
                        <a:rPr lang="en-GB" sz="1200" dirty="0" smtClean="0"/>
                        <a:t>Level</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smtClean="0"/>
                        <a:t>Descriptor</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smtClean="0"/>
                        <a:t>Mark</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44400">
                <a:tc>
                  <a:txBody>
                    <a:bodyPr/>
                    <a:lstStyle/>
                    <a:p>
                      <a:pPr algn="ctr"/>
                      <a:r>
                        <a:rPr lang="en-GB" sz="1600" dirty="0" smtClean="0"/>
                        <a:t>Level</a:t>
                      </a:r>
                      <a:r>
                        <a:rPr lang="en-GB" sz="1600" baseline="0" dirty="0" smtClean="0"/>
                        <a:t> 1</a:t>
                      </a:r>
                      <a:endParaRPr lang="en-GB"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u="sng" dirty="0" smtClean="0"/>
                        <a:t>Simple or generalised statements or</a:t>
                      </a:r>
                      <a:r>
                        <a:rPr lang="en-GB" sz="1600" b="1" u="sng" baseline="0" dirty="0" smtClean="0"/>
                        <a:t> key features</a:t>
                      </a:r>
                      <a:endParaRPr lang="en-GB" sz="1600" baseline="0" dirty="0" smtClean="0"/>
                    </a:p>
                    <a:p>
                      <a:pPr algn="ctr"/>
                      <a:r>
                        <a:rPr lang="en-GB" sz="1600" i="0" baseline="0" dirty="0" smtClean="0"/>
                        <a:t>Statements lack any supporting contextual knowledge or makes </a:t>
                      </a:r>
                      <a:r>
                        <a:rPr lang="en-GB" sz="1600" b="1" i="0" u="sng" baseline="0" dirty="0" smtClean="0">
                          <a:solidFill>
                            <a:srgbClr val="FF0000"/>
                          </a:solidFill>
                        </a:rPr>
                        <a:t>generalisations</a:t>
                      </a:r>
                    </a:p>
                    <a:p>
                      <a:pPr algn="ctr"/>
                      <a:endParaRPr lang="en-GB" sz="1600" i="0" baseline="0" dirty="0" smtClean="0"/>
                    </a:p>
                    <a:p>
                      <a:pPr algn="ctr"/>
                      <a:r>
                        <a:rPr lang="en-GB" sz="1600" i="1" baseline="0" dirty="0" smtClean="0"/>
                        <a:t>e.g. Tried to introduced free speech</a:t>
                      </a:r>
                      <a:endParaRPr lang="en-GB" sz="1600" i="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t>1-2</a:t>
                      </a:r>
                    </a:p>
                    <a:p>
                      <a:pPr algn="ctr"/>
                      <a:r>
                        <a:rPr lang="en-GB" sz="1800" dirty="0" smtClean="0"/>
                        <a:t>1 mark for</a:t>
                      </a:r>
                      <a:r>
                        <a:rPr lang="en-GB" sz="1800" baseline="0" dirty="0" smtClean="0"/>
                        <a:t> one simple statement</a:t>
                      </a:r>
                    </a:p>
                    <a:p>
                      <a:pPr algn="ctr"/>
                      <a:r>
                        <a:rPr lang="en-GB" sz="1800" baseline="0" dirty="0" smtClean="0"/>
                        <a:t>2 marks for two or more</a:t>
                      </a:r>
                      <a:endParaRPr lang="en-GB" sz="18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44400">
                <a:tc>
                  <a:txBody>
                    <a:bodyPr/>
                    <a:lstStyle/>
                    <a:p>
                      <a:pPr algn="ctr"/>
                      <a:r>
                        <a:rPr lang="en-GB" sz="1600" dirty="0" smtClean="0"/>
                        <a:t>Level 2</a:t>
                      </a:r>
                      <a:endParaRPr lang="en-GB"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u="sng" dirty="0" smtClean="0"/>
                        <a:t>Developed Statements of key features</a:t>
                      </a:r>
                      <a:endParaRPr lang="en-GB" sz="1600" i="0" dirty="0" smtClean="0"/>
                    </a:p>
                    <a:p>
                      <a:pPr algn="ctr"/>
                      <a:r>
                        <a:rPr lang="en-GB" sz="1600" i="0" dirty="0" smtClean="0"/>
                        <a:t>Supports their statement</a:t>
                      </a:r>
                      <a:r>
                        <a:rPr lang="en-GB" sz="1600" i="0" baseline="0" dirty="0" smtClean="0"/>
                        <a:t> with </a:t>
                      </a:r>
                      <a:r>
                        <a:rPr lang="en-GB" sz="1600" b="1" u="sng" dirty="0" smtClean="0">
                          <a:solidFill>
                            <a:srgbClr val="FF0000"/>
                          </a:solidFill>
                        </a:rPr>
                        <a:t>relevant contextual knowledge</a:t>
                      </a:r>
                    </a:p>
                    <a:p>
                      <a:pPr algn="ctr"/>
                      <a:endParaRPr lang="en-GB" sz="1600" i="0" baseline="0" dirty="0" smtClean="0"/>
                    </a:p>
                    <a:p>
                      <a:pPr algn="ctr"/>
                      <a:r>
                        <a:rPr lang="en-GB" sz="1600" i="1" baseline="0" dirty="0" smtClean="0"/>
                        <a:t>e.g. Mao tried to introduce free speech in order to direct criticism at the government and his rivals who he disagreed with. He worried about a growing middle class.</a:t>
                      </a:r>
                      <a:endParaRPr lang="en-GB" sz="1600" i="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t>3-5</a:t>
                      </a:r>
                    </a:p>
                    <a:p>
                      <a:pPr algn="ctr"/>
                      <a:r>
                        <a:rPr lang="en-GB" sz="1800" dirty="0" smtClean="0"/>
                        <a:t>3</a:t>
                      </a:r>
                      <a:r>
                        <a:rPr lang="en-GB" sz="1800" baseline="0" dirty="0" smtClean="0"/>
                        <a:t> marks for one developed statement</a:t>
                      </a:r>
                    </a:p>
                    <a:p>
                      <a:pPr algn="ctr"/>
                      <a:r>
                        <a:rPr lang="en-GB" sz="1800" baseline="0" dirty="0" smtClean="0"/>
                        <a:t>4-5 marks for two or more</a:t>
                      </a:r>
                      <a:endParaRPr lang="en-GB" sz="18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09083">
                <a:tc>
                  <a:txBody>
                    <a:bodyPr/>
                    <a:lstStyle/>
                    <a:p>
                      <a:pPr algn="ctr"/>
                      <a:r>
                        <a:rPr lang="en-GB" sz="1600" dirty="0" smtClean="0"/>
                        <a:t>Level 3</a:t>
                      </a:r>
                      <a:endParaRPr lang="en-GB"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u="sng" dirty="0" smtClean="0"/>
                        <a:t>Developed exposition of key features</a:t>
                      </a:r>
                      <a:endParaRPr lang="en-GB" sz="1600" dirty="0" smtClean="0"/>
                    </a:p>
                    <a:p>
                      <a:pPr algn="ctr"/>
                      <a:r>
                        <a:rPr lang="en-GB" sz="1600" dirty="0" smtClean="0"/>
                        <a:t>An exposition of more than one factor</a:t>
                      </a:r>
                      <a:r>
                        <a:rPr lang="en-GB" sz="1600" baseline="0" dirty="0" smtClean="0"/>
                        <a:t> </a:t>
                      </a:r>
                      <a:r>
                        <a:rPr lang="en-GB" sz="1600" b="1" u="sng" baseline="0" dirty="0" smtClean="0">
                          <a:solidFill>
                            <a:srgbClr val="FF0000"/>
                          </a:solidFill>
                        </a:rPr>
                        <a:t>supported by selected knowledge</a:t>
                      </a:r>
                      <a:r>
                        <a:rPr lang="en-GB" sz="1600" baseline="0" dirty="0" smtClean="0"/>
                        <a:t>.</a:t>
                      </a:r>
                    </a:p>
                    <a:p>
                      <a:pPr algn="ctr"/>
                      <a:endParaRPr lang="en-GB" sz="1600" baseline="0" dirty="0" smtClean="0"/>
                    </a:p>
                    <a:p>
                      <a:pPr algn="ctr"/>
                      <a:r>
                        <a:rPr lang="en-GB" sz="1600" i="1" baseline="0" dirty="0" smtClean="0"/>
                        <a:t>e.g. Mao tried to introduce free speech as a way of directing criticism at his rivals in government like Zhou </a:t>
                      </a:r>
                      <a:r>
                        <a:rPr lang="en-GB" sz="1600" i="1" baseline="0" dirty="0" err="1" smtClean="0"/>
                        <a:t>Enlai</a:t>
                      </a:r>
                      <a:r>
                        <a:rPr lang="en-GB" sz="1600" i="1" baseline="0" dirty="0" smtClean="0"/>
                        <a:t> who he disagreed with about the future of economic development after the 1</a:t>
                      </a:r>
                      <a:r>
                        <a:rPr lang="en-GB" sz="1600" i="1" baseline="30000" dirty="0" smtClean="0"/>
                        <a:t>st</a:t>
                      </a:r>
                      <a:r>
                        <a:rPr lang="en-GB" sz="1600" i="1" baseline="0" dirty="0" smtClean="0"/>
                        <a:t> Five Year Plan. Zhou favoured planned growth led by government whilst Mao wanted growth to come from the mass mobilisation of the peasants because…</a:t>
                      </a:r>
                      <a:endParaRPr lang="en-GB" sz="1600" i="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t>6-7</a:t>
                      </a:r>
                    </a:p>
                    <a:p>
                      <a:pPr algn="ctr"/>
                      <a:r>
                        <a:rPr lang="en-GB" sz="1800" dirty="0" smtClean="0"/>
                        <a:t>6 marks for two or more factors</a:t>
                      </a:r>
                    </a:p>
                    <a:p>
                      <a:pPr algn="ctr"/>
                      <a:r>
                        <a:rPr lang="en-GB" sz="1800" dirty="0" smtClean="0"/>
                        <a:t>7 marks for answers which</a:t>
                      </a:r>
                      <a:r>
                        <a:rPr lang="en-GB" sz="1800" baseline="0" dirty="0" smtClean="0"/>
                        <a:t> show links between factors</a:t>
                      </a:r>
                      <a:endParaRPr lang="en-GB" sz="18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69473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fontScale="90000"/>
          </a:bodyPr>
          <a:lstStyle/>
          <a:p>
            <a:r>
              <a:rPr lang="en-GB" b="1" u="sng" dirty="0" smtClean="0">
                <a:solidFill>
                  <a:schemeClr val="bg1"/>
                </a:solidFill>
              </a:rPr>
              <a:t>Deng’s opposition to Political Reforms</a:t>
            </a:r>
            <a:endParaRPr lang="en-GB" b="1" u="sng" dirty="0">
              <a:solidFill>
                <a:schemeClr val="bg1"/>
              </a:solidFill>
            </a:endParaRPr>
          </a:p>
        </p:txBody>
      </p:sp>
      <p:sp>
        <p:nvSpPr>
          <p:cNvPr id="3" name="Content Placeholder 2"/>
          <p:cNvSpPr>
            <a:spLocks noGrp="1"/>
          </p:cNvSpPr>
          <p:nvPr>
            <p:ph idx="1"/>
          </p:nvPr>
        </p:nvSpPr>
        <p:spPr>
          <a:xfrm>
            <a:off x="-1" y="957943"/>
            <a:ext cx="7358743" cy="5900057"/>
          </a:xfrm>
        </p:spPr>
        <p:txBody>
          <a:bodyPr>
            <a:normAutofit lnSpcReduction="10000"/>
          </a:bodyPr>
          <a:lstStyle/>
          <a:p>
            <a:r>
              <a:rPr lang="en-GB" dirty="0" smtClean="0">
                <a:solidFill>
                  <a:schemeClr val="bg1"/>
                </a:solidFill>
              </a:rPr>
              <a:t>Although Deng believed in </a:t>
            </a:r>
            <a:r>
              <a:rPr lang="en-GB" dirty="0" smtClean="0">
                <a:solidFill>
                  <a:srgbClr val="FF0000"/>
                </a:solidFill>
              </a:rPr>
              <a:t>economic reform </a:t>
            </a:r>
            <a:r>
              <a:rPr lang="en-GB" dirty="0" smtClean="0">
                <a:solidFill>
                  <a:schemeClr val="bg1"/>
                </a:solidFill>
              </a:rPr>
              <a:t>and </a:t>
            </a:r>
            <a:r>
              <a:rPr lang="en-GB" dirty="0" smtClean="0">
                <a:solidFill>
                  <a:srgbClr val="FF0000"/>
                </a:solidFill>
              </a:rPr>
              <a:t>Westernisation</a:t>
            </a:r>
            <a:r>
              <a:rPr lang="en-GB" dirty="0" smtClean="0">
                <a:solidFill>
                  <a:schemeClr val="bg1"/>
                </a:solidFill>
              </a:rPr>
              <a:t> he was </a:t>
            </a:r>
            <a:r>
              <a:rPr lang="en-GB" dirty="0" smtClean="0">
                <a:solidFill>
                  <a:srgbClr val="FF0000"/>
                </a:solidFill>
              </a:rPr>
              <a:t>very conservative </a:t>
            </a:r>
            <a:r>
              <a:rPr lang="en-GB" dirty="0" smtClean="0">
                <a:solidFill>
                  <a:schemeClr val="bg1"/>
                </a:solidFill>
              </a:rPr>
              <a:t>in his approach to political change.</a:t>
            </a:r>
          </a:p>
          <a:p>
            <a:endParaRPr lang="en-GB" dirty="0">
              <a:solidFill>
                <a:schemeClr val="bg1"/>
              </a:solidFill>
            </a:endParaRPr>
          </a:p>
          <a:p>
            <a:r>
              <a:rPr lang="en-GB" dirty="0" smtClean="0">
                <a:solidFill>
                  <a:schemeClr val="bg1"/>
                </a:solidFill>
              </a:rPr>
              <a:t>He was influenced by what he called the ‘</a:t>
            </a:r>
            <a:r>
              <a:rPr lang="en-GB" i="1" dirty="0" smtClean="0">
                <a:solidFill>
                  <a:srgbClr val="FF0000"/>
                </a:solidFill>
              </a:rPr>
              <a:t>four cardinal principles</a:t>
            </a:r>
            <a:r>
              <a:rPr lang="en-GB" dirty="0" smtClean="0">
                <a:solidFill>
                  <a:schemeClr val="bg1"/>
                </a:solidFill>
              </a:rPr>
              <a:t>’. These were:</a:t>
            </a:r>
          </a:p>
          <a:p>
            <a:pPr marL="914400" lvl="1" indent="-457200">
              <a:buFont typeface="+mj-lt"/>
              <a:buAutoNum type="arabicPeriod"/>
            </a:pPr>
            <a:r>
              <a:rPr lang="en-GB" dirty="0" smtClean="0">
                <a:solidFill>
                  <a:schemeClr val="bg1"/>
                </a:solidFill>
              </a:rPr>
              <a:t>Keeping the </a:t>
            </a:r>
            <a:r>
              <a:rPr lang="en-GB" dirty="0" smtClean="0">
                <a:solidFill>
                  <a:srgbClr val="FFC000"/>
                </a:solidFill>
              </a:rPr>
              <a:t>socialist road</a:t>
            </a:r>
          </a:p>
          <a:p>
            <a:pPr marL="914400" lvl="1" indent="-457200">
              <a:buFont typeface="+mj-lt"/>
              <a:buAutoNum type="arabicPeriod"/>
            </a:pPr>
            <a:r>
              <a:rPr lang="en-GB" dirty="0" smtClean="0">
                <a:solidFill>
                  <a:schemeClr val="bg1"/>
                </a:solidFill>
              </a:rPr>
              <a:t>Upholding the </a:t>
            </a:r>
            <a:r>
              <a:rPr lang="en-GB" dirty="0" smtClean="0">
                <a:solidFill>
                  <a:srgbClr val="FFC000"/>
                </a:solidFill>
              </a:rPr>
              <a:t>people’s democratic dictatorship</a:t>
            </a:r>
          </a:p>
          <a:p>
            <a:pPr marL="914400" lvl="1" indent="-457200">
              <a:buFont typeface="+mj-lt"/>
              <a:buAutoNum type="arabicPeriod"/>
            </a:pPr>
            <a:r>
              <a:rPr lang="en-GB" dirty="0" smtClean="0">
                <a:solidFill>
                  <a:schemeClr val="bg1"/>
                </a:solidFill>
              </a:rPr>
              <a:t>Upholding </a:t>
            </a:r>
            <a:r>
              <a:rPr lang="en-GB" dirty="0" smtClean="0">
                <a:solidFill>
                  <a:srgbClr val="FFC000"/>
                </a:solidFill>
              </a:rPr>
              <a:t>leadership by the Communist Party</a:t>
            </a:r>
          </a:p>
          <a:p>
            <a:pPr marL="914400" lvl="1" indent="-457200">
              <a:buFont typeface="+mj-lt"/>
              <a:buAutoNum type="arabicPeriod"/>
            </a:pPr>
            <a:r>
              <a:rPr lang="en-GB" dirty="0" smtClean="0">
                <a:solidFill>
                  <a:schemeClr val="bg1"/>
                </a:solidFill>
              </a:rPr>
              <a:t>Upholding </a:t>
            </a:r>
            <a:r>
              <a:rPr lang="en-GB" dirty="0" smtClean="0">
                <a:solidFill>
                  <a:srgbClr val="FFC000"/>
                </a:solidFill>
              </a:rPr>
              <a:t>Marxism-Leninism</a:t>
            </a:r>
            <a:r>
              <a:rPr lang="en-GB" dirty="0" smtClean="0">
                <a:solidFill>
                  <a:schemeClr val="bg1"/>
                </a:solidFill>
              </a:rPr>
              <a:t> and </a:t>
            </a:r>
            <a:r>
              <a:rPr lang="en-GB" dirty="0" smtClean="0">
                <a:solidFill>
                  <a:srgbClr val="FFC000"/>
                </a:solidFill>
              </a:rPr>
              <a:t>Mao Zedong Thought</a:t>
            </a:r>
          </a:p>
          <a:p>
            <a:pPr lvl="1"/>
            <a:endParaRPr lang="en-GB" dirty="0">
              <a:solidFill>
                <a:schemeClr val="bg1"/>
              </a:solidFill>
            </a:endParaRPr>
          </a:p>
          <a:p>
            <a:r>
              <a:rPr lang="en-GB" dirty="0" smtClean="0">
                <a:solidFill>
                  <a:schemeClr val="bg1"/>
                </a:solidFill>
              </a:rPr>
              <a:t>In other words, he wanted to maintain the </a:t>
            </a:r>
            <a:r>
              <a:rPr lang="en-GB" dirty="0" smtClean="0">
                <a:solidFill>
                  <a:srgbClr val="FF0000"/>
                </a:solidFill>
              </a:rPr>
              <a:t>dictatorship of the CCP</a:t>
            </a:r>
            <a:r>
              <a:rPr lang="en-GB" dirty="0" smtClean="0">
                <a:solidFill>
                  <a:schemeClr val="bg1"/>
                </a:solidFill>
              </a:rPr>
              <a:t>. The CCP was entitled to expect the </a:t>
            </a:r>
            <a:r>
              <a:rPr lang="en-GB" dirty="0" smtClean="0">
                <a:solidFill>
                  <a:srgbClr val="FF0000"/>
                </a:solidFill>
              </a:rPr>
              <a:t>absolute obedience </a:t>
            </a:r>
            <a:r>
              <a:rPr lang="en-GB" dirty="0" smtClean="0">
                <a:solidFill>
                  <a:schemeClr val="bg1"/>
                </a:solidFill>
              </a:rPr>
              <a:t>of the people.</a:t>
            </a:r>
          </a:p>
          <a:p>
            <a:endParaRPr lang="en-GB" dirty="0">
              <a:solidFill>
                <a:schemeClr val="bg1"/>
              </a:solidFill>
            </a:endParaRPr>
          </a:p>
          <a:p>
            <a:endParaRPr lang="en-GB"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1786" y="837324"/>
            <a:ext cx="1932214" cy="167788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929" y="2818973"/>
            <a:ext cx="1862417" cy="2899163"/>
          </a:xfrm>
          <a:prstGeom prst="rect">
            <a:avLst/>
          </a:prstGeom>
          <a:ln>
            <a:noFill/>
          </a:ln>
          <a:effectLst>
            <a:softEdge rad="112500"/>
          </a:effectLst>
        </p:spPr>
      </p:pic>
    </p:spTree>
    <p:extLst>
      <p:ext uri="{BB962C8B-B14F-4D97-AF65-F5344CB8AC3E}">
        <p14:creationId xmlns:p14="http://schemas.microsoft.com/office/powerpoint/2010/main" val="312966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Political Policies</a:t>
            </a:r>
            <a:endParaRPr lang="en-GB" b="1" u="sng" dirty="0">
              <a:solidFill>
                <a:schemeClr val="bg1"/>
              </a:solidFill>
            </a:endParaRPr>
          </a:p>
        </p:txBody>
      </p:sp>
      <p:sp>
        <p:nvSpPr>
          <p:cNvPr id="3" name="Content Placeholder 2"/>
          <p:cNvSpPr>
            <a:spLocks noGrp="1"/>
          </p:cNvSpPr>
          <p:nvPr>
            <p:ph idx="1"/>
          </p:nvPr>
        </p:nvSpPr>
        <p:spPr>
          <a:xfrm>
            <a:off x="0" y="957943"/>
            <a:ext cx="7358743" cy="5900057"/>
          </a:xfrm>
        </p:spPr>
        <p:txBody>
          <a:bodyPr>
            <a:normAutofit lnSpcReduction="10000"/>
          </a:bodyPr>
          <a:lstStyle/>
          <a:p>
            <a:r>
              <a:rPr lang="en-GB" dirty="0" smtClean="0">
                <a:solidFill>
                  <a:schemeClr val="bg1"/>
                </a:solidFill>
              </a:rPr>
              <a:t>Deng was an </a:t>
            </a:r>
            <a:r>
              <a:rPr lang="en-GB" dirty="0" smtClean="0">
                <a:solidFill>
                  <a:srgbClr val="FF0000"/>
                </a:solidFill>
              </a:rPr>
              <a:t>economic reformer </a:t>
            </a:r>
            <a:r>
              <a:rPr lang="en-GB" dirty="0" smtClean="0">
                <a:solidFill>
                  <a:schemeClr val="bg1"/>
                </a:solidFill>
              </a:rPr>
              <a:t>but a Communist </a:t>
            </a:r>
            <a:r>
              <a:rPr lang="en-GB" dirty="0" smtClean="0">
                <a:solidFill>
                  <a:srgbClr val="FF0000"/>
                </a:solidFill>
              </a:rPr>
              <a:t>hard liner</a:t>
            </a:r>
            <a:r>
              <a:rPr lang="en-GB" dirty="0" smtClean="0">
                <a:solidFill>
                  <a:schemeClr val="bg1"/>
                </a:solidFill>
              </a:rPr>
              <a:t>. He believed China had gone through the bitter experience of the Cultural Revolution and </a:t>
            </a:r>
            <a:r>
              <a:rPr lang="en-GB" dirty="0" smtClean="0">
                <a:solidFill>
                  <a:srgbClr val="FF0000"/>
                </a:solidFill>
              </a:rPr>
              <a:t>needed a rest </a:t>
            </a:r>
            <a:r>
              <a:rPr lang="en-GB" dirty="0" smtClean="0">
                <a:solidFill>
                  <a:schemeClr val="bg1"/>
                </a:solidFill>
              </a:rPr>
              <a:t>from political argument.</a:t>
            </a:r>
          </a:p>
          <a:p>
            <a:endParaRPr lang="en-GB" dirty="0">
              <a:solidFill>
                <a:schemeClr val="bg1"/>
              </a:solidFill>
            </a:endParaRPr>
          </a:p>
          <a:p>
            <a:r>
              <a:rPr lang="en-GB" dirty="0" smtClean="0">
                <a:solidFill>
                  <a:schemeClr val="bg1"/>
                </a:solidFill>
              </a:rPr>
              <a:t>In the 1980 National People’s Congress this was expressed in a resolution which  ‘</a:t>
            </a:r>
            <a:r>
              <a:rPr lang="en-GB" dirty="0" smtClean="0">
                <a:solidFill>
                  <a:srgbClr val="FF0000"/>
                </a:solidFill>
              </a:rPr>
              <a:t>condemned</a:t>
            </a:r>
            <a:r>
              <a:rPr lang="en-GB" dirty="0" smtClean="0">
                <a:solidFill>
                  <a:schemeClr val="bg1"/>
                </a:solidFill>
              </a:rPr>
              <a:t>’ the view that people had a </a:t>
            </a:r>
            <a:r>
              <a:rPr lang="en-GB" dirty="0" smtClean="0">
                <a:solidFill>
                  <a:srgbClr val="FFC000"/>
                </a:solidFill>
              </a:rPr>
              <a:t>right to speak freely</a:t>
            </a:r>
            <a:r>
              <a:rPr lang="en-GB" dirty="0" smtClean="0">
                <a:solidFill>
                  <a:schemeClr val="bg1"/>
                </a:solidFill>
              </a:rPr>
              <a:t>.</a:t>
            </a:r>
          </a:p>
          <a:p>
            <a:endParaRPr lang="en-GB" dirty="0">
              <a:solidFill>
                <a:schemeClr val="bg1"/>
              </a:solidFill>
            </a:endParaRPr>
          </a:p>
          <a:p>
            <a:r>
              <a:rPr lang="en-GB" dirty="0" smtClean="0">
                <a:solidFill>
                  <a:schemeClr val="bg1"/>
                </a:solidFill>
              </a:rPr>
              <a:t>He also wanted to </a:t>
            </a:r>
            <a:r>
              <a:rPr lang="en-GB" dirty="0" smtClean="0">
                <a:solidFill>
                  <a:srgbClr val="FF0000"/>
                </a:solidFill>
              </a:rPr>
              <a:t>restore the authority </a:t>
            </a:r>
            <a:r>
              <a:rPr lang="en-GB" dirty="0" smtClean="0">
                <a:solidFill>
                  <a:schemeClr val="bg1"/>
                </a:solidFill>
              </a:rPr>
              <a:t>and </a:t>
            </a:r>
            <a:r>
              <a:rPr lang="en-GB" dirty="0" smtClean="0">
                <a:solidFill>
                  <a:srgbClr val="FF0000"/>
                </a:solidFill>
              </a:rPr>
              <a:t>control </a:t>
            </a:r>
            <a:r>
              <a:rPr lang="en-GB" dirty="0" smtClean="0">
                <a:solidFill>
                  <a:schemeClr val="bg1"/>
                </a:solidFill>
              </a:rPr>
              <a:t>of the CCP. He wanted to show that the CCP was still capable of governing China after the disasters of the </a:t>
            </a:r>
            <a:r>
              <a:rPr lang="en-GB" dirty="0" smtClean="0">
                <a:solidFill>
                  <a:srgbClr val="FFC000"/>
                </a:solidFill>
              </a:rPr>
              <a:t>GLF and Cultural Revolution</a:t>
            </a:r>
            <a:r>
              <a:rPr lang="en-GB" dirty="0" smtClean="0">
                <a:solidFill>
                  <a:schemeClr val="bg1"/>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115" y="1"/>
            <a:ext cx="2296886" cy="269634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1" y="2696345"/>
            <a:ext cx="1981200" cy="2314575"/>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2082" y="4517571"/>
            <a:ext cx="1478579" cy="2220686"/>
          </a:xfrm>
          <a:prstGeom prst="rect">
            <a:avLst/>
          </a:prstGeom>
          <a:ln>
            <a:noFill/>
          </a:ln>
          <a:effectLst>
            <a:softEdge rad="112500"/>
          </a:effectLst>
        </p:spPr>
      </p:pic>
    </p:spTree>
    <p:extLst>
      <p:ext uri="{BB962C8B-B14F-4D97-AF65-F5344CB8AC3E}">
        <p14:creationId xmlns:p14="http://schemas.microsoft.com/office/powerpoint/2010/main" val="39041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9743"/>
            <a:ext cx="7886700" cy="1077686"/>
          </a:xfrm>
        </p:spPr>
        <p:txBody>
          <a:bodyPr>
            <a:normAutofit/>
          </a:bodyPr>
          <a:lstStyle/>
          <a:p>
            <a:r>
              <a:rPr lang="en-GB" b="1" u="sng" dirty="0" smtClean="0">
                <a:solidFill>
                  <a:schemeClr val="bg1"/>
                </a:solidFill>
              </a:rPr>
              <a:t>The ‘Democracy Wall’ Movement</a:t>
            </a:r>
            <a:endParaRPr lang="en-GB" b="1" u="sng" dirty="0">
              <a:solidFill>
                <a:schemeClr val="bg1"/>
              </a:solidFill>
            </a:endParaRPr>
          </a:p>
        </p:txBody>
      </p:sp>
      <p:sp>
        <p:nvSpPr>
          <p:cNvPr id="3" name="Content Placeholder 2"/>
          <p:cNvSpPr>
            <a:spLocks noGrp="1"/>
          </p:cNvSpPr>
          <p:nvPr>
            <p:ph idx="1"/>
          </p:nvPr>
        </p:nvSpPr>
        <p:spPr>
          <a:xfrm>
            <a:off x="1" y="957943"/>
            <a:ext cx="6705600" cy="5900057"/>
          </a:xfrm>
        </p:spPr>
        <p:txBody>
          <a:bodyPr>
            <a:normAutofit/>
          </a:bodyPr>
          <a:lstStyle/>
          <a:p>
            <a:r>
              <a:rPr lang="en-GB" dirty="0" smtClean="0">
                <a:solidFill>
                  <a:schemeClr val="bg1"/>
                </a:solidFill>
              </a:rPr>
              <a:t>In the late 1970s, some people demanded </a:t>
            </a:r>
            <a:r>
              <a:rPr lang="en-GB" dirty="0" smtClean="0">
                <a:solidFill>
                  <a:srgbClr val="FFC000"/>
                </a:solidFill>
              </a:rPr>
              <a:t>greater reforms and more democratic </a:t>
            </a:r>
            <a:r>
              <a:rPr lang="en-GB" dirty="0" smtClean="0">
                <a:solidFill>
                  <a:schemeClr val="bg1"/>
                </a:solidFill>
              </a:rPr>
              <a:t>political system.</a:t>
            </a:r>
          </a:p>
          <a:p>
            <a:endParaRPr lang="en-GB" dirty="0">
              <a:solidFill>
                <a:schemeClr val="bg1"/>
              </a:solidFill>
            </a:endParaRPr>
          </a:p>
          <a:p>
            <a:r>
              <a:rPr lang="en-GB" dirty="0" smtClean="0">
                <a:solidFill>
                  <a:schemeClr val="bg1"/>
                </a:solidFill>
              </a:rPr>
              <a:t>Led by students and young people, early in 1979 </a:t>
            </a:r>
            <a:r>
              <a:rPr lang="en-GB" dirty="0" smtClean="0">
                <a:solidFill>
                  <a:srgbClr val="FF0000"/>
                </a:solidFill>
              </a:rPr>
              <a:t>Wall posters </a:t>
            </a:r>
            <a:r>
              <a:rPr lang="en-GB" dirty="0" smtClean="0">
                <a:solidFill>
                  <a:schemeClr val="bg1"/>
                </a:solidFill>
              </a:rPr>
              <a:t>began to appear in the </a:t>
            </a:r>
            <a:r>
              <a:rPr lang="en-GB" i="1" dirty="0" smtClean="0">
                <a:solidFill>
                  <a:srgbClr val="00B0F0"/>
                </a:solidFill>
              </a:rPr>
              <a:t>Avenue of Eternal Peace</a:t>
            </a:r>
            <a:r>
              <a:rPr lang="en-GB" dirty="0" smtClean="0">
                <a:solidFill>
                  <a:schemeClr val="bg1"/>
                </a:solidFill>
              </a:rPr>
              <a:t>, near Tiananmen Square on a </a:t>
            </a:r>
            <a:r>
              <a:rPr lang="en-GB" dirty="0" smtClean="0">
                <a:solidFill>
                  <a:srgbClr val="FF0000"/>
                </a:solidFill>
              </a:rPr>
              <a:t>200 </a:t>
            </a:r>
            <a:r>
              <a:rPr lang="en-GB" dirty="0" err="1" smtClean="0">
                <a:solidFill>
                  <a:srgbClr val="FF0000"/>
                </a:solidFill>
              </a:rPr>
              <a:t>ft</a:t>
            </a:r>
            <a:r>
              <a:rPr lang="en-GB" dirty="0" smtClean="0">
                <a:solidFill>
                  <a:srgbClr val="FF0000"/>
                </a:solidFill>
              </a:rPr>
              <a:t> long brick wall</a:t>
            </a:r>
            <a:r>
              <a:rPr lang="en-GB" dirty="0" smtClean="0">
                <a:solidFill>
                  <a:schemeClr val="bg1"/>
                </a:solidFill>
              </a:rPr>
              <a:t>.</a:t>
            </a:r>
          </a:p>
          <a:p>
            <a:endParaRPr lang="en-GB" dirty="0">
              <a:solidFill>
                <a:schemeClr val="bg1"/>
              </a:solidFill>
            </a:endParaRPr>
          </a:p>
          <a:p>
            <a:r>
              <a:rPr lang="en-GB" dirty="0" smtClean="0">
                <a:solidFill>
                  <a:schemeClr val="bg1"/>
                </a:solidFill>
              </a:rPr>
              <a:t>The avenue was a common gathering place for students, who established the practice of </a:t>
            </a:r>
            <a:r>
              <a:rPr lang="en-GB" dirty="0" smtClean="0">
                <a:solidFill>
                  <a:srgbClr val="FF0000"/>
                </a:solidFill>
              </a:rPr>
              <a:t>affixing a mass of literature </a:t>
            </a:r>
            <a:r>
              <a:rPr lang="en-GB" dirty="0" smtClean="0">
                <a:solidFill>
                  <a:schemeClr val="bg1"/>
                </a:solidFill>
              </a:rPr>
              <a:t>to the wall.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629" y="957943"/>
            <a:ext cx="2493509" cy="172856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628" y="2796129"/>
            <a:ext cx="2493509" cy="1936136"/>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628" y="4866544"/>
            <a:ext cx="2493509" cy="1771747"/>
          </a:xfrm>
          <a:prstGeom prst="rect">
            <a:avLst/>
          </a:prstGeom>
          <a:ln>
            <a:noFill/>
          </a:ln>
          <a:effectLst>
            <a:softEdge rad="112500"/>
          </a:effectLst>
        </p:spPr>
      </p:pic>
    </p:spTree>
    <p:extLst>
      <p:ext uri="{BB962C8B-B14F-4D97-AF65-F5344CB8AC3E}">
        <p14:creationId xmlns:p14="http://schemas.microsoft.com/office/powerpoint/2010/main" val="42835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The ‘Democracy Wall’ Movement</a:t>
            </a:r>
            <a:endParaRPr lang="en-GB" b="1" u="sng" dirty="0">
              <a:solidFill>
                <a:schemeClr val="bg1"/>
              </a:solidFill>
            </a:endParaRPr>
          </a:p>
        </p:txBody>
      </p:sp>
      <p:sp>
        <p:nvSpPr>
          <p:cNvPr id="3" name="Content Placeholder 2"/>
          <p:cNvSpPr>
            <a:spLocks noGrp="1"/>
          </p:cNvSpPr>
          <p:nvPr>
            <p:ph idx="1"/>
          </p:nvPr>
        </p:nvSpPr>
        <p:spPr>
          <a:xfrm>
            <a:off x="0" y="957943"/>
            <a:ext cx="6574971" cy="5900057"/>
          </a:xfrm>
        </p:spPr>
        <p:txBody>
          <a:bodyPr>
            <a:normAutofit/>
          </a:bodyPr>
          <a:lstStyle/>
          <a:p>
            <a:r>
              <a:rPr lang="en-GB" dirty="0" smtClean="0">
                <a:solidFill>
                  <a:schemeClr val="bg1"/>
                </a:solidFill>
              </a:rPr>
              <a:t>Some posters were </a:t>
            </a:r>
            <a:r>
              <a:rPr lang="en-GB" dirty="0" smtClean="0">
                <a:solidFill>
                  <a:srgbClr val="FF0000"/>
                </a:solidFill>
              </a:rPr>
              <a:t>political graffiti</a:t>
            </a:r>
            <a:r>
              <a:rPr lang="en-GB" dirty="0" smtClean="0">
                <a:solidFill>
                  <a:schemeClr val="bg1"/>
                </a:solidFill>
              </a:rPr>
              <a:t>. The writing covered every possible subject and gave students an opportunity to express </a:t>
            </a:r>
            <a:r>
              <a:rPr lang="en-GB" dirty="0" smtClean="0">
                <a:solidFill>
                  <a:srgbClr val="FFC000"/>
                </a:solidFill>
              </a:rPr>
              <a:t>anti-government</a:t>
            </a:r>
            <a:r>
              <a:rPr lang="en-GB" dirty="0" smtClean="0">
                <a:solidFill>
                  <a:schemeClr val="bg1"/>
                </a:solidFill>
              </a:rPr>
              <a:t> and </a:t>
            </a:r>
            <a:r>
              <a:rPr lang="en-GB" dirty="0" smtClean="0">
                <a:solidFill>
                  <a:srgbClr val="FFC000"/>
                </a:solidFill>
              </a:rPr>
              <a:t>anti-Party feelings</a:t>
            </a:r>
            <a:r>
              <a:rPr lang="en-GB" dirty="0" smtClean="0">
                <a:solidFill>
                  <a:schemeClr val="bg1"/>
                </a:solidFill>
              </a:rPr>
              <a:t>.</a:t>
            </a:r>
          </a:p>
          <a:p>
            <a:endParaRPr lang="en-GB" dirty="0">
              <a:solidFill>
                <a:schemeClr val="bg1"/>
              </a:solidFill>
            </a:endParaRPr>
          </a:p>
          <a:p>
            <a:r>
              <a:rPr lang="en-GB" dirty="0" smtClean="0">
                <a:solidFill>
                  <a:schemeClr val="bg1"/>
                </a:solidFill>
              </a:rPr>
              <a:t>Every so often the government </a:t>
            </a:r>
            <a:r>
              <a:rPr lang="en-GB" dirty="0" smtClean="0">
                <a:solidFill>
                  <a:srgbClr val="FF0000"/>
                </a:solidFill>
              </a:rPr>
              <a:t>forbade </a:t>
            </a:r>
            <a:r>
              <a:rPr lang="en-GB" dirty="0" smtClean="0">
                <a:solidFill>
                  <a:schemeClr val="bg1"/>
                </a:solidFill>
              </a:rPr>
              <a:t>the use of the wall and tore down the posters.</a:t>
            </a:r>
          </a:p>
          <a:p>
            <a:endParaRPr lang="en-GB" dirty="0">
              <a:solidFill>
                <a:schemeClr val="bg1"/>
              </a:solidFill>
            </a:endParaRPr>
          </a:p>
          <a:p>
            <a:r>
              <a:rPr lang="en-GB" dirty="0">
                <a:solidFill>
                  <a:schemeClr val="bg1"/>
                </a:solidFill>
              </a:rPr>
              <a:t>The greatest agitation came from those people who had </a:t>
            </a:r>
            <a:r>
              <a:rPr lang="en-GB" dirty="0">
                <a:solidFill>
                  <a:srgbClr val="FFC000"/>
                </a:solidFill>
              </a:rPr>
              <a:t>suffered severely </a:t>
            </a:r>
            <a:r>
              <a:rPr lang="en-GB" dirty="0">
                <a:solidFill>
                  <a:schemeClr val="bg1"/>
                </a:solidFill>
              </a:rPr>
              <a:t>during the Cultural Revolution but who </a:t>
            </a:r>
            <a:r>
              <a:rPr lang="en-GB" dirty="0">
                <a:solidFill>
                  <a:srgbClr val="FFC000"/>
                </a:solidFill>
              </a:rPr>
              <a:t>had not really benefited</a:t>
            </a:r>
            <a:r>
              <a:rPr lang="en-GB" dirty="0">
                <a:solidFill>
                  <a:schemeClr val="bg1"/>
                </a:solidFill>
              </a:rPr>
              <a:t> from Deng’s new policies.</a:t>
            </a:r>
          </a:p>
          <a:p>
            <a:endParaRPr lang="en-GB" dirty="0" smtClean="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1" y="957943"/>
            <a:ext cx="2667000" cy="1726883"/>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743" y="2780687"/>
            <a:ext cx="2928257" cy="2053710"/>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167" y="4930258"/>
            <a:ext cx="2799833" cy="1828641"/>
          </a:xfrm>
          <a:prstGeom prst="rect">
            <a:avLst/>
          </a:prstGeom>
          <a:ln>
            <a:noFill/>
          </a:ln>
          <a:effectLst>
            <a:softEdge rad="112500"/>
          </a:effectLst>
        </p:spPr>
      </p:pic>
    </p:spTree>
    <p:extLst>
      <p:ext uri="{BB962C8B-B14F-4D97-AF65-F5344CB8AC3E}">
        <p14:creationId xmlns:p14="http://schemas.microsoft.com/office/powerpoint/2010/main" val="42031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Wei </a:t>
            </a:r>
            <a:r>
              <a:rPr lang="en-GB" b="1" u="sng" dirty="0" err="1" smtClean="0">
                <a:solidFill>
                  <a:schemeClr val="bg1"/>
                </a:solidFill>
              </a:rPr>
              <a:t>Jingsheng</a:t>
            </a:r>
            <a:endParaRPr lang="en-GB" b="1" u="sng" dirty="0">
              <a:solidFill>
                <a:schemeClr val="bg1"/>
              </a:solidFill>
            </a:endParaRPr>
          </a:p>
        </p:txBody>
      </p:sp>
      <p:sp>
        <p:nvSpPr>
          <p:cNvPr id="3" name="Content Placeholder 2"/>
          <p:cNvSpPr>
            <a:spLocks noGrp="1"/>
          </p:cNvSpPr>
          <p:nvPr>
            <p:ph idx="1"/>
          </p:nvPr>
        </p:nvSpPr>
        <p:spPr>
          <a:xfrm>
            <a:off x="0" y="957943"/>
            <a:ext cx="6727371" cy="5900057"/>
          </a:xfrm>
        </p:spPr>
        <p:txBody>
          <a:bodyPr>
            <a:normAutofit/>
          </a:bodyPr>
          <a:lstStyle/>
          <a:p>
            <a:r>
              <a:rPr lang="en-GB" dirty="0" smtClean="0">
                <a:solidFill>
                  <a:srgbClr val="FF0000"/>
                </a:solidFill>
              </a:rPr>
              <a:t>Wei </a:t>
            </a:r>
            <a:r>
              <a:rPr lang="en-GB" dirty="0" err="1" smtClean="0">
                <a:solidFill>
                  <a:srgbClr val="FF0000"/>
                </a:solidFill>
              </a:rPr>
              <a:t>Jingsheng</a:t>
            </a:r>
            <a:r>
              <a:rPr lang="en-GB" dirty="0">
                <a:solidFill>
                  <a:srgbClr val="FF0000"/>
                </a:solidFill>
              </a:rPr>
              <a:t> </a:t>
            </a:r>
            <a:r>
              <a:rPr lang="en-GB" dirty="0" smtClean="0">
                <a:solidFill>
                  <a:schemeClr val="bg1"/>
                </a:solidFill>
              </a:rPr>
              <a:t>had been arrested by </a:t>
            </a:r>
            <a:r>
              <a:rPr lang="en-GB" dirty="0" smtClean="0">
                <a:solidFill>
                  <a:srgbClr val="FFC000"/>
                </a:solidFill>
              </a:rPr>
              <a:t>Jiang Qing</a:t>
            </a:r>
            <a:r>
              <a:rPr lang="en-GB" dirty="0" smtClean="0">
                <a:solidFill>
                  <a:schemeClr val="bg1"/>
                </a:solidFill>
              </a:rPr>
              <a:t>. He was an accomplished writer and, on </a:t>
            </a:r>
            <a:r>
              <a:rPr lang="en-GB" dirty="0" smtClean="0">
                <a:solidFill>
                  <a:srgbClr val="FFC000"/>
                </a:solidFill>
              </a:rPr>
              <a:t>March 25</a:t>
            </a:r>
            <a:r>
              <a:rPr lang="en-GB" baseline="30000" dirty="0" smtClean="0">
                <a:solidFill>
                  <a:srgbClr val="FFC000"/>
                </a:solidFill>
              </a:rPr>
              <a:t>th</a:t>
            </a:r>
            <a:r>
              <a:rPr lang="en-GB" dirty="0" smtClean="0">
                <a:solidFill>
                  <a:srgbClr val="FFC000"/>
                </a:solidFill>
              </a:rPr>
              <a:t> 1979</a:t>
            </a:r>
            <a:r>
              <a:rPr lang="en-GB" dirty="0" smtClean="0">
                <a:solidFill>
                  <a:schemeClr val="bg1"/>
                </a:solidFill>
              </a:rPr>
              <a:t>, published an article with the title ‘</a:t>
            </a:r>
            <a:r>
              <a:rPr lang="en-GB" i="1" dirty="0" smtClean="0">
                <a:solidFill>
                  <a:srgbClr val="FF0000"/>
                </a:solidFill>
              </a:rPr>
              <a:t>Democracy or New Dictatorship</a:t>
            </a:r>
            <a:r>
              <a:rPr lang="en-GB" dirty="0" smtClean="0">
                <a:solidFill>
                  <a:schemeClr val="bg1"/>
                </a:solidFill>
              </a:rPr>
              <a:t>’ which made a strong attack on Deng.</a:t>
            </a:r>
          </a:p>
          <a:p>
            <a:endParaRPr lang="en-GB" dirty="0">
              <a:solidFill>
                <a:schemeClr val="bg1"/>
              </a:solidFill>
            </a:endParaRPr>
          </a:p>
          <a:p>
            <a:r>
              <a:rPr lang="en-GB" dirty="0" smtClean="0">
                <a:solidFill>
                  <a:schemeClr val="bg1"/>
                </a:solidFill>
              </a:rPr>
              <a:t>He accused Deng of </a:t>
            </a:r>
            <a:r>
              <a:rPr lang="en-GB" dirty="0" smtClean="0">
                <a:solidFill>
                  <a:srgbClr val="FF0000"/>
                </a:solidFill>
              </a:rPr>
              <a:t>blaming</a:t>
            </a:r>
            <a:r>
              <a:rPr lang="en-GB" dirty="0" smtClean="0">
                <a:solidFill>
                  <a:schemeClr val="bg1"/>
                </a:solidFill>
              </a:rPr>
              <a:t> the ‘Democracy Movement’ for the failures of his economic policies. This shocked Deng. In the summer of 1979 </a:t>
            </a:r>
            <a:r>
              <a:rPr lang="en-GB" dirty="0" smtClean="0">
                <a:solidFill>
                  <a:srgbClr val="FFC000"/>
                </a:solidFill>
              </a:rPr>
              <a:t>authorities cracked down on posters</a:t>
            </a:r>
            <a:r>
              <a:rPr lang="en-GB" dirty="0" smtClean="0">
                <a:solidFill>
                  <a:schemeClr val="bg1"/>
                </a:solidFill>
              </a:rPr>
              <a:t>. Wei was arrested and brought to trial. He was sentenced to </a:t>
            </a:r>
            <a:r>
              <a:rPr lang="en-GB" dirty="0" smtClean="0">
                <a:solidFill>
                  <a:srgbClr val="FF0000"/>
                </a:solidFill>
              </a:rPr>
              <a:t>15 years imprisonment</a:t>
            </a:r>
            <a:r>
              <a:rPr lang="en-GB" dirty="0" smtClean="0">
                <a:solidFill>
                  <a:schemeClr val="bg1"/>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962" y="1"/>
            <a:ext cx="2521038" cy="413657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962" y="4419600"/>
            <a:ext cx="2355720" cy="1891393"/>
          </a:xfrm>
          <a:prstGeom prst="rect">
            <a:avLst/>
          </a:prstGeom>
          <a:ln>
            <a:noFill/>
          </a:ln>
          <a:effectLst>
            <a:softEdge rad="112500"/>
          </a:effectLst>
        </p:spPr>
      </p:pic>
    </p:spTree>
    <p:extLst>
      <p:ext uri="{BB962C8B-B14F-4D97-AF65-F5344CB8AC3E}">
        <p14:creationId xmlns:p14="http://schemas.microsoft.com/office/powerpoint/2010/main" val="18341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The democracy movement</a:t>
            </a:r>
            <a:endParaRPr lang="en-GB" b="1" u="sng" dirty="0">
              <a:solidFill>
                <a:schemeClr val="bg1"/>
              </a:solidFill>
            </a:endParaRPr>
          </a:p>
        </p:txBody>
      </p:sp>
      <p:sp>
        <p:nvSpPr>
          <p:cNvPr id="3" name="Content Placeholder 2"/>
          <p:cNvSpPr>
            <a:spLocks noGrp="1"/>
          </p:cNvSpPr>
          <p:nvPr>
            <p:ph idx="1"/>
          </p:nvPr>
        </p:nvSpPr>
        <p:spPr>
          <a:xfrm>
            <a:off x="1" y="957943"/>
            <a:ext cx="6487886" cy="5900057"/>
          </a:xfrm>
        </p:spPr>
        <p:txBody>
          <a:bodyPr>
            <a:normAutofit/>
          </a:bodyPr>
          <a:lstStyle/>
          <a:p>
            <a:r>
              <a:rPr lang="en-GB" dirty="0" smtClean="0">
                <a:solidFill>
                  <a:schemeClr val="bg1"/>
                </a:solidFill>
              </a:rPr>
              <a:t>Wei was regarded as the first </a:t>
            </a:r>
            <a:r>
              <a:rPr lang="en-GB" dirty="0" smtClean="0">
                <a:solidFill>
                  <a:srgbClr val="FF0000"/>
                </a:solidFill>
              </a:rPr>
              <a:t>martyr</a:t>
            </a:r>
            <a:r>
              <a:rPr lang="en-GB" dirty="0" smtClean="0">
                <a:solidFill>
                  <a:schemeClr val="bg1"/>
                </a:solidFill>
              </a:rPr>
              <a:t> of the ‘</a:t>
            </a:r>
            <a:r>
              <a:rPr lang="en-GB" dirty="0" smtClean="0">
                <a:solidFill>
                  <a:srgbClr val="FFC000"/>
                </a:solidFill>
              </a:rPr>
              <a:t>democracy movement</a:t>
            </a:r>
            <a:r>
              <a:rPr lang="en-GB" dirty="0" smtClean="0">
                <a:solidFill>
                  <a:schemeClr val="bg1"/>
                </a:solidFill>
              </a:rPr>
              <a:t>’. </a:t>
            </a:r>
          </a:p>
          <a:p>
            <a:endParaRPr lang="en-GB" dirty="0">
              <a:solidFill>
                <a:schemeClr val="bg1"/>
              </a:solidFill>
            </a:endParaRPr>
          </a:p>
          <a:p>
            <a:r>
              <a:rPr lang="en-GB" dirty="0" smtClean="0">
                <a:solidFill>
                  <a:schemeClr val="bg1"/>
                </a:solidFill>
              </a:rPr>
              <a:t>It was never an organised party but it represented those intellectuals who saw in Deng’s reforms the </a:t>
            </a:r>
            <a:r>
              <a:rPr lang="en-GB" dirty="0" smtClean="0">
                <a:solidFill>
                  <a:srgbClr val="FFC000"/>
                </a:solidFill>
              </a:rPr>
              <a:t>opportunity to modernise the political system </a:t>
            </a:r>
            <a:r>
              <a:rPr lang="en-GB" dirty="0" smtClean="0">
                <a:solidFill>
                  <a:schemeClr val="bg1"/>
                </a:solidFill>
              </a:rPr>
              <a:t>as well as the economy.</a:t>
            </a:r>
          </a:p>
          <a:p>
            <a:endParaRPr lang="en-GB" dirty="0" smtClean="0">
              <a:solidFill>
                <a:schemeClr val="bg1"/>
              </a:solidFill>
            </a:endParaRPr>
          </a:p>
          <a:p>
            <a:r>
              <a:rPr lang="en-GB" dirty="0" smtClean="0">
                <a:solidFill>
                  <a:schemeClr val="bg1"/>
                </a:solidFill>
              </a:rPr>
              <a:t>The movement urged Deng to </a:t>
            </a:r>
            <a:r>
              <a:rPr lang="en-GB" dirty="0" smtClean="0">
                <a:solidFill>
                  <a:srgbClr val="FFC000"/>
                </a:solidFill>
              </a:rPr>
              <a:t>follow the principles of the CCP </a:t>
            </a:r>
            <a:r>
              <a:rPr lang="en-GB" dirty="0" smtClean="0">
                <a:solidFill>
                  <a:schemeClr val="bg1"/>
                </a:solidFill>
              </a:rPr>
              <a:t>and commit himself to the </a:t>
            </a:r>
            <a:r>
              <a:rPr lang="en-GB" dirty="0" smtClean="0">
                <a:solidFill>
                  <a:srgbClr val="FFC000"/>
                </a:solidFill>
              </a:rPr>
              <a:t>rule of the people </a:t>
            </a:r>
            <a:r>
              <a:rPr lang="en-GB" dirty="0" smtClean="0">
                <a:solidFill>
                  <a:schemeClr val="bg1"/>
                </a:solidFill>
              </a:rPr>
              <a:t>and the adoption of </a:t>
            </a:r>
            <a:r>
              <a:rPr lang="en-GB" dirty="0" smtClean="0">
                <a:solidFill>
                  <a:srgbClr val="FF0000"/>
                </a:solidFill>
              </a:rPr>
              <a:t>democracy</a:t>
            </a:r>
            <a:r>
              <a:rPr lang="en-GB" dirty="0" smtClean="0">
                <a:solidFill>
                  <a:schemeClr val="bg1"/>
                </a:solidFill>
              </a:rPr>
              <a:t>.</a:t>
            </a:r>
            <a:endParaRPr lang="en-GB" dirty="0">
              <a:solidFill>
                <a:schemeClr val="bg1"/>
              </a:solidFill>
            </a:endParaRPr>
          </a:p>
        </p:txBody>
      </p:sp>
      <p:sp>
        <p:nvSpPr>
          <p:cNvPr id="4" name="Rectangle 3"/>
          <p:cNvSpPr/>
          <p:nvPr/>
        </p:nvSpPr>
        <p:spPr>
          <a:xfrm>
            <a:off x="6564086" y="130628"/>
            <a:ext cx="2460172" cy="6585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i="1" dirty="0" smtClean="0"/>
              <a:t>“Most </a:t>
            </a:r>
            <a:r>
              <a:rPr lang="en-GB" i="1" dirty="0"/>
              <a:t>of the participants were ex-Red Guards and workers, who might have been students but for the suspension of their education from 1966 to 1976. They used the methods and strategies they had learned in the Cultural Revolution forming unofficial groups, putting up large-character posters, writing and printing pamphlets, and setting up their own networks to achieve their own political </a:t>
            </a:r>
            <a:r>
              <a:rPr lang="en-GB" i="1" dirty="0" smtClean="0"/>
              <a:t>goals”</a:t>
            </a:r>
          </a:p>
          <a:p>
            <a:pPr algn="ctr"/>
            <a:endParaRPr lang="en-GB" i="1" dirty="0"/>
          </a:p>
          <a:p>
            <a:pPr algn="ctr"/>
            <a:r>
              <a:rPr lang="en-GB" i="1" dirty="0" smtClean="0"/>
              <a:t>(Goldman, 1999)</a:t>
            </a:r>
            <a:endParaRPr lang="en-GB" dirty="0"/>
          </a:p>
        </p:txBody>
      </p:sp>
    </p:spTree>
    <p:extLst>
      <p:ext uri="{BB962C8B-B14F-4D97-AF65-F5344CB8AC3E}">
        <p14:creationId xmlns:p14="http://schemas.microsoft.com/office/powerpoint/2010/main" val="186039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The democracy movement</a:t>
            </a:r>
            <a:endParaRPr lang="en-GB" b="1" u="sng" dirty="0">
              <a:solidFill>
                <a:schemeClr val="bg1"/>
              </a:solidFill>
            </a:endParaRPr>
          </a:p>
        </p:txBody>
      </p:sp>
      <p:sp>
        <p:nvSpPr>
          <p:cNvPr id="3" name="Content Placeholder 2"/>
          <p:cNvSpPr>
            <a:spLocks noGrp="1"/>
          </p:cNvSpPr>
          <p:nvPr>
            <p:ph idx="1"/>
          </p:nvPr>
        </p:nvSpPr>
        <p:spPr>
          <a:xfrm>
            <a:off x="0" y="957943"/>
            <a:ext cx="6727371" cy="5900057"/>
          </a:xfrm>
        </p:spPr>
        <p:txBody>
          <a:bodyPr>
            <a:normAutofit/>
          </a:bodyPr>
          <a:lstStyle/>
          <a:p>
            <a:r>
              <a:rPr lang="en-GB" dirty="0" smtClean="0">
                <a:solidFill>
                  <a:schemeClr val="bg1"/>
                </a:solidFill>
              </a:rPr>
              <a:t>It also accused the government of China of </a:t>
            </a:r>
            <a:r>
              <a:rPr lang="en-GB" dirty="0" smtClean="0">
                <a:solidFill>
                  <a:srgbClr val="FF0000"/>
                </a:solidFill>
              </a:rPr>
              <a:t>being corrupt</a:t>
            </a:r>
            <a:r>
              <a:rPr lang="en-GB" dirty="0" smtClean="0">
                <a:solidFill>
                  <a:schemeClr val="bg1"/>
                </a:solidFill>
              </a:rPr>
              <a:t>. In late 1970s a notorious case of racketeering came to light in Heilongjiang province.</a:t>
            </a:r>
          </a:p>
          <a:p>
            <a:endParaRPr lang="en-GB" dirty="0">
              <a:solidFill>
                <a:schemeClr val="bg1"/>
              </a:solidFill>
            </a:endParaRPr>
          </a:p>
          <a:p>
            <a:r>
              <a:rPr lang="en-GB" dirty="0" smtClean="0">
                <a:solidFill>
                  <a:schemeClr val="bg1"/>
                </a:solidFill>
              </a:rPr>
              <a:t>Managers of a state-owned fuel and power company had been </a:t>
            </a:r>
            <a:r>
              <a:rPr lang="en-GB" dirty="0" smtClean="0">
                <a:solidFill>
                  <a:srgbClr val="FFC000"/>
                </a:solidFill>
              </a:rPr>
              <a:t>pocketing</a:t>
            </a:r>
            <a:r>
              <a:rPr lang="en-GB" dirty="0" smtClean="0">
                <a:solidFill>
                  <a:schemeClr val="bg1"/>
                </a:solidFill>
              </a:rPr>
              <a:t> large sums of public money. The culprits, who were all members of the CCP, were put on trial and executed.</a:t>
            </a:r>
          </a:p>
          <a:p>
            <a:endParaRPr lang="en-GB" dirty="0">
              <a:solidFill>
                <a:schemeClr val="bg1"/>
              </a:solidFill>
            </a:endParaRPr>
          </a:p>
          <a:p>
            <a:r>
              <a:rPr lang="en-GB" dirty="0" smtClean="0">
                <a:solidFill>
                  <a:schemeClr val="bg1"/>
                </a:solidFill>
              </a:rPr>
              <a:t>It was a journalist who had revealed the </a:t>
            </a:r>
            <a:r>
              <a:rPr lang="en-GB" dirty="0" smtClean="0">
                <a:solidFill>
                  <a:srgbClr val="FFC000"/>
                </a:solidFill>
              </a:rPr>
              <a:t>corruption</a:t>
            </a:r>
            <a:r>
              <a:rPr lang="en-GB" dirty="0" smtClean="0">
                <a:solidFill>
                  <a:schemeClr val="bg1"/>
                </a:solidFill>
              </a:rPr>
              <a:t>.</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804" y="130629"/>
            <a:ext cx="2467183" cy="21118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8112" y="5043692"/>
            <a:ext cx="2945888" cy="1814308"/>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327" y="2713841"/>
            <a:ext cx="2364136" cy="1916194"/>
          </a:xfrm>
          <a:prstGeom prst="rect">
            <a:avLst/>
          </a:prstGeom>
          <a:ln>
            <a:noFill/>
          </a:ln>
          <a:effectLst>
            <a:softEdge rad="112500"/>
          </a:effectLst>
        </p:spPr>
      </p:pic>
    </p:spTree>
    <p:extLst>
      <p:ext uri="{BB962C8B-B14F-4D97-AF65-F5344CB8AC3E}">
        <p14:creationId xmlns:p14="http://schemas.microsoft.com/office/powerpoint/2010/main" val="152862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1077686"/>
          </a:xfrm>
        </p:spPr>
        <p:txBody>
          <a:bodyPr>
            <a:normAutofit/>
          </a:bodyPr>
          <a:lstStyle/>
          <a:p>
            <a:r>
              <a:rPr lang="en-GB" b="1" u="sng" dirty="0" smtClean="0">
                <a:solidFill>
                  <a:schemeClr val="bg1"/>
                </a:solidFill>
              </a:rPr>
              <a:t>CCP Corruption</a:t>
            </a:r>
            <a:endParaRPr lang="en-GB" b="1" u="sng" dirty="0">
              <a:solidFill>
                <a:schemeClr val="bg1"/>
              </a:solidFill>
            </a:endParaRPr>
          </a:p>
        </p:txBody>
      </p:sp>
      <p:sp>
        <p:nvSpPr>
          <p:cNvPr id="3" name="Content Placeholder 2"/>
          <p:cNvSpPr>
            <a:spLocks noGrp="1"/>
          </p:cNvSpPr>
          <p:nvPr>
            <p:ph idx="1"/>
          </p:nvPr>
        </p:nvSpPr>
        <p:spPr>
          <a:xfrm>
            <a:off x="0" y="957943"/>
            <a:ext cx="6727371" cy="5900057"/>
          </a:xfrm>
        </p:spPr>
        <p:txBody>
          <a:bodyPr>
            <a:normAutofit fontScale="92500" lnSpcReduction="10000"/>
          </a:bodyPr>
          <a:lstStyle/>
          <a:p>
            <a:r>
              <a:rPr lang="en-GB" dirty="0" smtClean="0">
                <a:solidFill>
                  <a:schemeClr val="bg1"/>
                </a:solidFill>
              </a:rPr>
              <a:t>Many of the subsequent student demonstrations of the 1980s were due to the belief the </a:t>
            </a:r>
            <a:r>
              <a:rPr lang="en-GB" dirty="0" smtClean="0">
                <a:solidFill>
                  <a:srgbClr val="FFC000"/>
                </a:solidFill>
              </a:rPr>
              <a:t>CCP was corrupt</a:t>
            </a:r>
            <a:r>
              <a:rPr lang="en-GB" dirty="0" smtClean="0">
                <a:solidFill>
                  <a:schemeClr val="bg1"/>
                </a:solidFill>
              </a:rPr>
              <a:t>.</a:t>
            </a:r>
          </a:p>
          <a:p>
            <a:endParaRPr lang="en-GB" dirty="0">
              <a:solidFill>
                <a:schemeClr val="bg1"/>
              </a:solidFill>
            </a:endParaRPr>
          </a:p>
          <a:p>
            <a:r>
              <a:rPr lang="en-GB" dirty="0" smtClean="0">
                <a:solidFill>
                  <a:schemeClr val="bg1"/>
                </a:solidFill>
              </a:rPr>
              <a:t>In</a:t>
            </a:r>
            <a:r>
              <a:rPr lang="en-GB" dirty="0" smtClean="0">
                <a:solidFill>
                  <a:srgbClr val="00B0F0"/>
                </a:solidFill>
              </a:rPr>
              <a:t> 1986 </a:t>
            </a:r>
            <a:r>
              <a:rPr lang="en-GB" dirty="0" smtClean="0">
                <a:solidFill>
                  <a:schemeClr val="bg1"/>
                </a:solidFill>
              </a:rPr>
              <a:t>major disturbances occurred in universities in </a:t>
            </a:r>
            <a:r>
              <a:rPr lang="en-GB" dirty="0" smtClean="0">
                <a:solidFill>
                  <a:srgbClr val="FF0000"/>
                </a:solidFill>
              </a:rPr>
              <a:t>Hefei, Wuhan &amp; Shanghai</a:t>
            </a:r>
            <a:r>
              <a:rPr lang="en-GB" dirty="0" smtClean="0">
                <a:solidFill>
                  <a:schemeClr val="bg1"/>
                </a:solidFill>
              </a:rPr>
              <a:t>. Protesters followed </a:t>
            </a:r>
            <a:r>
              <a:rPr lang="en-GB" i="1" dirty="0" smtClean="0">
                <a:solidFill>
                  <a:srgbClr val="FFC000"/>
                </a:solidFill>
              </a:rPr>
              <a:t>Fang </a:t>
            </a:r>
            <a:r>
              <a:rPr lang="en-GB" i="1" dirty="0" err="1" smtClean="0">
                <a:solidFill>
                  <a:srgbClr val="FFC000"/>
                </a:solidFill>
              </a:rPr>
              <a:t>Lizhi</a:t>
            </a:r>
            <a:r>
              <a:rPr lang="en-GB" i="1" dirty="0" smtClean="0">
                <a:solidFill>
                  <a:srgbClr val="FFC000"/>
                </a:solidFill>
              </a:rPr>
              <a:t> </a:t>
            </a:r>
            <a:r>
              <a:rPr lang="en-GB" dirty="0" smtClean="0">
                <a:solidFill>
                  <a:schemeClr val="bg1"/>
                </a:solidFill>
              </a:rPr>
              <a:t>who was a professor at Hefei and was demanding </a:t>
            </a:r>
            <a:r>
              <a:rPr lang="en-GB" dirty="0" smtClean="0">
                <a:solidFill>
                  <a:srgbClr val="FFC000"/>
                </a:solidFill>
              </a:rPr>
              <a:t>open government and democracy</a:t>
            </a:r>
            <a:r>
              <a:rPr lang="en-GB" dirty="0" smtClean="0">
                <a:solidFill>
                  <a:schemeClr val="bg1"/>
                </a:solidFill>
              </a:rPr>
              <a:t>. Fang was arrested.</a:t>
            </a:r>
          </a:p>
          <a:p>
            <a:endParaRPr lang="en-GB" dirty="0">
              <a:solidFill>
                <a:schemeClr val="bg1"/>
              </a:solidFill>
            </a:endParaRPr>
          </a:p>
          <a:p>
            <a:r>
              <a:rPr lang="en-GB" dirty="0" smtClean="0">
                <a:solidFill>
                  <a:schemeClr val="bg1"/>
                </a:solidFill>
              </a:rPr>
              <a:t>On </a:t>
            </a:r>
            <a:r>
              <a:rPr lang="en-GB" dirty="0" smtClean="0">
                <a:solidFill>
                  <a:srgbClr val="00B0F0"/>
                </a:solidFill>
              </a:rPr>
              <a:t>5</a:t>
            </a:r>
            <a:r>
              <a:rPr lang="en-GB" baseline="30000" dirty="0" smtClean="0">
                <a:solidFill>
                  <a:srgbClr val="00B0F0"/>
                </a:solidFill>
              </a:rPr>
              <a:t>th</a:t>
            </a:r>
            <a:r>
              <a:rPr lang="en-GB" dirty="0" smtClean="0">
                <a:solidFill>
                  <a:srgbClr val="00B0F0"/>
                </a:solidFill>
              </a:rPr>
              <a:t> January 1987 </a:t>
            </a:r>
            <a:r>
              <a:rPr lang="en-GB" dirty="0" smtClean="0">
                <a:solidFill>
                  <a:schemeClr val="bg1"/>
                </a:solidFill>
              </a:rPr>
              <a:t>students at Beijing University </a:t>
            </a:r>
            <a:r>
              <a:rPr lang="en-GB" dirty="0" smtClean="0">
                <a:solidFill>
                  <a:srgbClr val="FF0000"/>
                </a:solidFill>
              </a:rPr>
              <a:t>burnt copies </a:t>
            </a:r>
            <a:r>
              <a:rPr lang="en-GB" dirty="0" smtClean="0">
                <a:solidFill>
                  <a:schemeClr val="bg1"/>
                </a:solidFill>
              </a:rPr>
              <a:t>of local CCP newspapers and carried posters through the streets opposing ‘</a:t>
            </a:r>
            <a:r>
              <a:rPr lang="en-GB" i="1" dirty="0" smtClean="0">
                <a:solidFill>
                  <a:srgbClr val="FFC000"/>
                </a:solidFill>
              </a:rPr>
              <a:t>conservatives and reactionaries</a:t>
            </a:r>
            <a:r>
              <a:rPr lang="en-GB" dirty="0" smtClean="0">
                <a:solidFill>
                  <a:schemeClr val="bg1"/>
                </a:solidFill>
              </a:rPr>
              <a:t>’.</a:t>
            </a:r>
          </a:p>
          <a:p>
            <a:endParaRPr lang="en-GB" dirty="0">
              <a:solidFill>
                <a:schemeClr val="bg1"/>
              </a:solidFill>
            </a:endParaRPr>
          </a:p>
          <a:p>
            <a:pPr lvl="1"/>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350" y="1"/>
            <a:ext cx="2595216" cy="1745481"/>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829" y="1856168"/>
            <a:ext cx="2841171" cy="262262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114" y="4589474"/>
            <a:ext cx="2689452" cy="1876640"/>
          </a:xfrm>
          <a:prstGeom prst="rect">
            <a:avLst/>
          </a:prstGeom>
          <a:ln>
            <a:noFill/>
          </a:ln>
          <a:effectLst>
            <a:softEdge rad="112500"/>
          </a:effectLst>
        </p:spPr>
      </p:pic>
    </p:spTree>
    <p:extLst>
      <p:ext uri="{BB962C8B-B14F-4D97-AF65-F5344CB8AC3E}">
        <p14:creationId xmlns:p14="http://schemas.microsoft.com/office/powerpoint/2010/main" val="208710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1205</Words>
  <Application>Microsoft Office PowerPoint</Application>
  <PresentationFormat>Presentación en pantalla (4:3)</PresentationFormat>
  <Paragraphs>112</Paragraphs>
  <Slides>13</Slides>
  <Notes>0</Notes>
  <HiddenSlides>0</HiddenSlides>
  <MMClips>0</MMClips>
  <ScaleCrop>false</ScaleCrop>
  <HeadingPairs>
    <vt:vector size="4" baseType="variant">
      <vt:variant>
        <vt:lpstr>Tema</vt:lpstr>
      </vt:variant>
      <vt:variant>
        <vt:i4>2</vt:i4>
      </vt:variant>
      <vt:variant>
        <vt:lpstr>Títulos de diapositiva</vt:lpstr>
      </vt:variant>
      <vt:variant>
        <vt:i4>13</vt:i4>
      </vt:variant>
    </vt:vector>
  </HeadingPairs>
  <TitlesOfParts>
    <vt:vector size="15" baseType="lpstr">
      <vt:lpstr>1_Office Theme</vt:lpstr>
      <vt:lpstr>2_Office Theme</vt:lpstr>
      <vt:lpstr>How and why did the Democracy Movement develop?</vt:lpstr>
      <vt:lpstr>Deng’s opposition to Political Reforms</vt:lpstr>
      <vt:lpstr>Political Policies</vt:lpstr>
      <vt:lpstr>The ‘Democracy Wall’ Movement</vt:lpstr>
      <vt:lpstr>The ‘Democracy Wall’ Movement</vt:lpstr>
      <vt:lpstr>Wei Jingsheng</vt:lpstr>
      <vt:lpstr>The democracy movement</vt:lpstr>
      <vt:lpstr>The democracy movement</vt:lpstr>
      <vt:lpstr>CCP Corruption</vt:lpstr>
      <vt:lpstr>Deng’s Reaction</vt:lpstr>
      <vt:lpstr>Growing Opposition and Unrest</vt:lpstr>
      <vt:lpstr>Exam Question</vt:lpstr>
      <vt:lpstr>Question B – Mark Scheme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and why did the Democracy Movement develop?</dc:title>
  <dc:creator>Stephen Budd</dc:creator>
  <cp:lastModifiedBy>Claire</cp:lastModifiedBy>
  <cp:revision>18</cp:revision>
  <dcterms:created xsi:type="dcterms:W3CDTF">2013-04-08T01:18:47Z</dcterms:created>
  <dcterms:modified xsi:type="dcterms:W3CDTF">2017-07-24T10:17:40Z</dcterms:modified>
</cp:coreProperties>
</file>