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sldIdLst>
    <p:sldId id="256" r:id="rId7"/>
    <p:sldId id="257" r:id="rId8"/>
    <p:sldId id="258" r:id="rId9"/>
    <p:sldId id="259" r:id="rId10"/>
    <p:sldId id="260" r:id="rId11"/>
    <p:sldId id="282" r:id="rId12"/>
    <p:sldId id="261" r:id="rId13"/>
    <p:sldId id="283" r:id="rId14"/>
    <p:sldId id="284" r:id="rId15"/>
    <p:sldId id="262" r:id="rId16"/>
    <p:sldId id="264" r:id="rId17"/>
    <p:sldId id="285" r:id="rId18"/>
    <p:sldId id="265" r:id="rId19"/>
    <p:sldId id="266" r:id="rId20"/>
    <p:sldId id="269" r:id="rId21"/>
    <p:sldId id="267" r:id="rId22"/>
    <p:sldId id="268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7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A9EE-F185-4D67-A0E7-9BB2EE7AABCF}" type="datetimeFigureOut">
              <a:rPr lang="en-GB" smtClean="0"/>
              <a:t>17/09/2017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3D88-494F-4DDB-A8E1-43353E99A1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34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A9EE-F185-4D67-A0E7-9BB2EE7AABCF}" type="datetimeFigureOut">
              <a:rPr lang="en-GB" smtClean="0"/>
              <a:t>17/09/2017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3D88-494F-4DDB-A8E1-43353E99A1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00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A9EE-F185-4D67-A0E7-9BB2EE7AABCF}" type="datetimeFigureOut">
              <a:rPr lang="en-GB" smtClean="0"/>
              <a:t>17/09/2017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3D88-494F-4DDB-A8E1-43353E99A1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487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85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723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48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91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62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56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69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7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A9EE-F185-4D67-A0E7-9BB2EE7AABCF}" type="datetimeFigureOut">
              <a:rPr lang="en-GB" smtClean="0"/>
              <a:t>17/09/2017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3D88-494F-4DDB-A8E1-43353E99A1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476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03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51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97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4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1898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1916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31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54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9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A9EE-F185-4D67-A0E7-9BB2EE7AABCF}" type="datetimeFigureOut">
              <a:rPr lang="en-GB" smtClean="0"/>
              <a:t>17/09/2017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3D88-494F-4DDB-A8E1-43353E99A1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0496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69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56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9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42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625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91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7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213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332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4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A9EE-F185-4D67-A0E7-9BB2EE7AABCF}" type="datetimeFigureOut">
              <a:rPr lang="en-GB" smtClean="0"/>
              <a:t>17/09/2017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3D88-494F-4DDB-A8E1-43353E99A1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7737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3608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363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22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6113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531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081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831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52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648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4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A9EE-F185-4D67-A0E7-9BB2EE7AABCF}" type="datetimeFigureOut">
              <a:rPr lang="en-GB" smtClean="0"/>
              <a:t>17/09/2017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3D88-494F-4DDB-A8E1-43353E99A1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41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003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262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6899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421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536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165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333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554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090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4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A9EE-F185-4D67-A0E7-9BB2EE7AABCF}" type="datetimeFigureOut">
              <a:rPr lang="en-GB" smtClean="0"/>
              <a:t>17/09/2017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3D88-494F-4DDB-A8E1-43353E99A1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1093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766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089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101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598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775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734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1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A9EE-F185-4D67-A0E7-9BB2EE7AABCF}" type="datetimeFigureOut">
              <a:rPr lang="en-GB" smtClean="0"/>
              <a:t>17/09/2017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3D88-494F-4DDB-A8E1-43353E99A1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25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A9EE-F185-4D67-A0E7-9BB2EE7AABCF}" type="datetimeFigureOut">
              <a:rPr lang="en-GB" smtClean="0"/>
              <a:t>17/09/2017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3D88-494F-4DDB-A8E1-43353E99A1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17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A9EE-F185-4D67-A0E7-9BB2EE7AABCF}" type="datetimeFigureOut">
              <a:rPr lang="en-GB" smtClean="0"/>
              <a:t>17/09/2017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3D88-494F-4DDB-A8E1-43353E99A1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59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AA9EE-F185-4D67-A0E7-9BB2EE7AABCF}" type="datetimeFigureOut">
              <a:rPr lang="en-GB" smtClean="0"/>
              <a:t>17/09/2017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D3D88-494F-4DDB-A8E1-43353E99A1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780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1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5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6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7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7F0A4-3D76-4CE4-8ECE-144423501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93011-C0A3-4B42-9568-796B144F3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1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4/4d/Chinese_warlords_1925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upload.wikimedia.org/wikipedia/commons/4/4d/Chinese_warlords_1925.jpg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24891"/>
          </a:xfrm>
        </p:spPr>
        <p:txBody>
          <a:bodyPr>
            <a:normAutofit fontScale="90000"/>
          </a:bodyPr>
          <a:lstStyle/>
          <a:p>
            <a:r>
              <a:rPr lang="en-GB" b="1" u="sng" dirty="0"/>
              <a:t>How did China change during the warlord period?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08320"/>
            <a:ext cx="9144000" cy="1063480"/>
          </a:xfrm>
        </p:spPr>
        <p:txBody>
          <a:bodyPr>
            <a:noAutofit/>
          </a:bodyPr>
          <a:lstStyle/>
          <a:p>
            <a:r>
              <a:rPr lang="en-GB" sz="3600" b="1" i="1" dirty="0">
                <a:solidFill>
                  <a:srgbClr val="FF0000"/>
                </a:solidFill>
              </a:rPr>
              <a:t>L/O – To understand the changes in China between 1911-1927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3" y="3155229"/>
            <a:ext cx="2839102" cy="3525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icheiro:Chinese warlords 192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892" y="3331873"/>
            <a:ext cx="4284392" cy="3204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170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Era of the Warlords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3342"/>
            <a:ext cx="5548745" cy="5624657"/>
          </a:xfrm>
        </p:spPr>
        <p:txBody>
          <a:bodyPr>
            <a:normAutofit/>
          </a:bodyPr>
          <a:lstStyle/>
          <a:p>
            <a:r>
              <a:rPr lang="en-GB" dirty="0"/>
              <a:t>China now descended into </a:t>
            </a:r>
            <a:r>
              <a:rPr lang="en-GB" dirty="0">
                <a:solidFill>
                  <a:srgbClr val="92D050"/>
                </a:solidFill>
              </a:rPr>
              <a:t>anarchy</a:t>
            </a:r>
            <a:r>
              <a:rPr lang="en-GB" dirty="0"/>
              <a:t>. In 1917, China </a:t>
            </a:r>
            <a:r>
              <a:rPr lang="en-GB" dirty="0">
                <a:solidFill>
                  <a:srgbClr val="FFFF00"/>
                </a:solidFill>
              </a:rPr>
              <a:t>declared war on Germany</a:t>
            </a:r>
            <a:r>
              <a:rPr lang="en-GB" dirty="0"/>
              <a:t>, hoping to gain control of German concessions in </a:t>
            </a:r>
            <a:r>
              <a:rPr lang="en-GB" dirty="0">
                <a:solidFill>
                  <a:srgbClr val="00B0F0"/>
                </a:solidFill>
              </a:rPr>
              <a:t>Shandong province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This was not to be. In the </a:t>
            </a:r>
            <a:r>
              <a:rPr lang="en-GB" dirty="0">
                <a:solidFill>
                  <a:srgbClr val="FF0000"/>
                </a:solidFill>
              </a:rPr>
              <a:t>Treaty of Versailles</a:t>
            </a:r>
            <a:r>
              <a:rPr lang="en-GB" dirty="0"/>
              <a:t>, Japan was given control of the German concessions, not China. </a:t>
            </a:r>
          </a:p>
          <a:p>
            <a:endParaRPr lang="en-GB" dirty="0"/>
          </a:p>
          <a:p>
            <a:r>
              <a:rPr lang="en-GB" dirty="0"/>
              <a:t>This fresh humiliation sparked off the </a:t>
            </a:r>
            <a:r>
              <a:rPr lang="en-GB" dirty="0">
                <a:solidFill>
                  <a:srgbClr val="92D050"/>
                </a:solidFill>
              </a:rPr>
              <a:t>4</a:t>
            </a:r>
            <a:r>
              <a:rPr lang="en-GB" baseline="30000" dirty="0">
                <a:solidFill>
                  <a:srgbClr val="92D050"/>
                </a:solidFill>
              </a:rPr>
              <a:t>th</a:t>
            </a:r>
            <a:r>
              <a:rPr lang="en-GB" dirty="0">
                <a:solidFill>
                  <a:srgbClr val="92D050"/>
                </a:solidFill>
              </a:rPr>
              <a:t> May demonstrations</a:t>
            </a:r>
            <a:r>
              <a:rPr lang="en-GB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45" y="2649681"/>
            <a:ext cx="2631380" cy="4010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872" y="330200"/>
            <a:ext cx="22955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0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May 4</a:t>
            </a:r>
            <a:r>
              <a:rPr lang="en-GB" b="1" u="sng" baseline="30000" dirty="0"/>
              <a:t>th</a:t>
            </a:r>
            <a:r>
              <a:rPr lang="en-GB" b="1" u="sng" dirty="0"/>
              <a:t>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3342"/>
            <a:ext cx="5974773" cy="5624657"/>
          </a:xfrm>
        </p:spPr>
        <p:txBody>
          <a:bodyPr>
            <a:normAutofit fontScale="92500"/>
          </a:bodyPr>
          <a:lstStyle/>
          <a:p>
            <a:r>
              <a:rPr lang="en-GB" dirty="0"/>
              <a:t>An </a:t>
            </a:r>
            <a:r>
              <a:rPr lang="en-GB" dirty="0">
                <a:solidFill>
                  <a:srgbClr val="92D050"/>
                </a:solidFill>
              </a:rPr>
              <a:t>explosive protest </a:t>
            </a:r>
            <a:r>
              <a:rPr lang="en-GB" dirty="0"/>
              <a:t>from the students of Beijing university took place in Tiananmen Square. 3000 students from 13 colleges assembled. </a:t>
            </a:r>
          </a:p>
          <a:p>
            <a:endParaRPr lang="en-GB" dirty="0"/>
          </a:p>
          <a:p>
            <a:r>
              <a:rPr lang="en-GB" dirty="0"/>
              <a:t>They protested at the </a:t>
            </a:r>
            <a:r>
              <a:rPr lang="en-GB" dirty="0">
                <a:solidFill>
                  <a:srgbClr val="FFFF00"/>
                </a:solidFill>
              </a:rPr>
              <a:t>humiliation of China </a:t>
            </a:r>
            <a:r>
              <a:rPr lang="en-GB" dirty="0"/>
              <a:t>and demanded their government </a:t>
            </a:r>
            <a:r>
              <a:rPr lang="en-GB" dirty="0">
                <a:solidFill>
                  <a:srgbClr val="FF0000"/>
                </a:solidFill>
              </a:rPr>
              <a:t>confront Japan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A student union was established – </a:t>
            </a:r>
            <a:r>
              <a:rPr lang="en-GB" dirty="0">
                <a:solidFill>
                  <a:srgbClr val="00B0F0"/>
                </a:solidFill>
              </a:rPr>
              <a:t>the May 4</a:t>
            </a:r>
            <a:r>
              <a:rPr lang="en-GB" baseline="30000" dirty="0">
                <a:solidFill>
                  <a:srgbClr val="00B0F0"/>
                </a:solidFill>
              </a:rPr>
              <a:t>th</a:t>
            </a:r>
            <a:r>
              <a:rPr lang="en-GB" dirty="0">
                <a:solidFill>
                  <a:srgbClr val="00B0F0"/>
                </a:solidFill>
              </a:rPr>
              <a:t> movement</a:t>
            </a:r>
            <a:r>
              <a:rPr lang="en-GB" dirty="0"/>
              <a:t>. This was replicated across China. A general strike was held which </a:t>
            </a:r>
            <a:r>
              <a:rPr lang="en-GB" dirty="0">
                <a:solidFill>
                  <a:srgbClr val="FFC000"/>
                </a:solidFill>
              </a:rPr>
              <a:t>prevented the Chinese delegation from signing the treaty</a:t>
            </a:r>
            <a:r>
              <a:rPr lang="en-GB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253" y="177944"/>
            <a:ext cx="3042926" cy="2024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73" y="4374573"/>
            <a:ext cx="2901253" cy="2172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2380817"/>
            <a:ext cx="2620699" cy="1815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252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173"/>
            <a:ext cx="9144000" cy="1325563"/>
          </a:xfrm>
        </p:spPr>
        <p:txBody>
          <a:bodyPr>
            <a:normAutofit/>
          </a:bodyPr>
          <a:lstStyle/>
          <a:p>
            <a:r>
              <a:rPr lang="en-GB" b="1" u="sng" dirty="0"/>
              <a:t>The May 4</a:t>
            </a:r>
            <a:r>
              <a:rPr lang="en-GB" b="1" u="sng" baseline="30000" dirty="0"/>
              <a:t>th</a:t>
            </a:r>
            <a:r>
              <a:rPr lang="en-GB" b="1" u="sng" dirty="0"/>
              <a:t> Demonstrations (</a:t>
            </a:r>
            <a:r>
              <a:rPr lang="en-GB" b="1" u="sng" dirty="0" err="1"/>
              <a:t>五四运动</a:t>
            </a:r>
            <a:r>
              <a:rPr lang="en-GB" b="1" u="sng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60606"/>
            <a:ext cx="6400800" cy="569739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government was shocked. Under pressure and facing economic collapse, it dismissed the pro-Japanese members of government including – </a:t>
            </a:r>
            <a:r>
              <a:rPr lang="en-GB" dirty="0">
                <a:solidFill>
                  <a:srgbClr val="FFFF00"/>
                </a:solidFill>
              </a:rPr>
              <a:t>Cao </a:t>
            </a:r>
            <a:r>
              <a:rPr lang="en-GB" dirty="0" err="1">
                <a:solidFill>
                  <a:srgbClr val="FFFF00"/>
                </a:solidFill>
              </a:rPr>
              <a:t>Rulin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/>
              <a:t>(</a:t>
            </a:r>
            <a:r>
              <a:rPr lang="en-GB" dirty="0" err="1"/>
              <a:t>曹汝霖</a:t>
            </a:r>
            <a:r>
              <a:rPr lang="en-GB" dirty="0"/>
              <a:t>) who had signed the 21-Demands.</a:t>
            </a:r>
          </a:p>
          <a:p>
            <a:endParaRPr lang="en-GB" dirty="0"/>
          </a:p>
          <a:p>
            <a:r>
              <a:rPr lang="en-GB" dirty="0"/>
              <a:t>It instructed the delegation in Paris to make its own decision – it eventually </a:t>
            </a:r>
            <a:r>
              <a:rPr lang="en-GB" dirty="0">
                <a:solidFill>
                  <a:srgbClr val="00B0F0"/>
                </a:solidFill>
              </a:rPr>
              <a:t>refused to sign the peace treaty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The May 4</a:t>
            </a:r>
            <a:r>
              <a:rPr lang="en-GB" baseline="30000" dirty="0"/>
              <a:t>th</a:t>
            </a:r>
            <a:r>
              <a:rPr lang="en-GB" dirty="0"/>
              <a:t> Demonstrations served as a ‘catalyst’ for the intellectual revolution, intensifying debate and leading to a split in the movement.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1160606"/>
            <a:ext cx="2376920" cy="3588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837219" y="4314103"/>
            <a:ext cx="1791132" cy="4345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Cao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Rulin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734" y="4882862"/>
            <a:ext cx="2533650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099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The Warlord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33342"/>
            <a:ext cx="5008418" cy="5624657"/>
          </a:xfrm>
        </p:spPr>
        <p:txBody>
          <a:bodyPr>
            <a:normAutofit/>
          </a:bodyPr>
          <a:lstStyle/>
          <a:p>
            <a:r>
              <a:rPr lang="en-GB" dirty="0"/>
              <a:t>Despite the 4</a:t>
            </a:r>
            <a:r>
              <a:rPr lang="en-GB" baseline="30000" dirty="0"/>
              <a:t>th</a:t>
            </a:r>
            <a:r>
              <a:rPr lang="en-GB" dirty="0"/>
              <a:t> May protests movement by young students, most people in China faced tragic consequences as Yuan </a:t>
            </a:r>
            <a:r>
              <a:rPr lang="en-GB" dirty="0" err="1"/>
              <a:t>Shikai’s</a:t>
            </a:r>
            <a:r>
              <a:rPr lang="en-GB" dirty="0"/>
              <a:t> generals vied with one another for </a:t>
            </a:r>
            <a:r>
              <a:rPr lang="en-GB" dirty="0">
                <a:solidFill>
                  <a:srgbClr val="FFC000"/>
                </a:solidFill>
              </a:rPr>
              <a:t>control of a particular region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They also fought for the ultimate prize – </a:t>
            </a:r>
            <a:r>
              <a:rPr lang="en-GB" dirty="0">
                <a:solidFill>
                  <a:srgbClr val="00B0F0"/>
                </a:solidFill>
              </a:rPr>
              <a:t>control of Beijing and the central government </a:t>
            </a:r>
            <a:r>
              <a:rPr lang="en-GB" dirty="0"/>
              <a:t>that in theory still functioned there.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686" y="198293"/>
            <a:ext cx="4091201" cy="3064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034" y="3660413"/>
            <a:ext cx="3626504" cy="2799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836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The Warlord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33342"/>
            <a:ext cx="5008418" cy="5624657"/>
          </a:xfrm>
        </p:spPr>
        <p:txBody>
          <a:bodyPr>
            <a:normAutofit/>
          </a:bodyPr>
          <a:lstStyle/>
          <a:p>
            <a:r>
              <a:rPr lang="en-GB" dirty="0"/>
              <a:t>Between 1920-1926, </a:t>
            </a:r>
            <a:r>
              <a:rPr lang="en-GB" dirty="0">
                <a:solidFill>
                  <a:srgbClr val="00B0F0"/>
                </a:solidFill>
              </a:rPr>
              <a:t>competing groups of warlords fought battles all over China</a:t>
            </a:r>
            <a:r>
              <a:rPr lang="en-GB" dirty="0"/>
              <a:t>. They all needed money to do this. Troops needed feeding and paying. </a:t>
            </a:r>
          </a:p>
          <a:p>
            <a:endParaRPr lang="en-GB" dirty="0"/>
          </a:p>
          <a:p>
            <a:r>
              <a:rPr lang="en-GB" dirty="0"/>
              <a:t>Everything was </a:t>
            </a:r>
            <a:r>
              <a:rPr lang="en-GB" dirty="0">
                <a:solidFill>
                  <a:srgbClr val="FFFF00"/>
                </a:solidFill>
              </a:rPr>
              <a:t>taxed and cash squeezed </a:t>
            </a:r>
            <a:r>
              <a:rPr lang="en-GB" dirty="0"/>
              <a:t>from a suffering peasantry. Many warlords just </a:t>
            </a:r>
            <a:r>
              <a:rPr lang="en-GB" dirty="0">
                <a:solidFill>
                  <a:srgbClr val="92D050"/>
                </a:solidFill>
              </a:rPr>
              <a:t>printed money </a:t>
            </a:r>
            <a:r>
              <a:rPr lang="en-GB" dirty="0"/>
              <a:t>– resulting in </a:t>
            </a:r>
            <a:r>
              <a:rPr lang="en-GB" dirty="0">
                <a:solidFill>
                  <a:srgbClr val="FF0000"/>
                </a:solidFill>
              </a:rPr>
              <a:t>severe inflation</a:t>
            </a:r>
            <a:r>
              <a:rPr lang="en-GB" dirty="0"/>
              <a:t>. Money lost its value.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839" y="210849"/>
            <a:ext cx="4046373" cy="2812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419" y="3802588"/>
            <a:ext cx="3731202" cy="1943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197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6" name="Picture 4" descr="Ficheiro:Chinese warlords 192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58" y="-14497"/>
            <a:ext cx="9175157" cy="686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241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The Warlord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33342"/>
            <a:ext cx="4914899" cy="5624657"/>
          </a:xfrm>
        </p:spPr>
        <p:txBody>
          <a:bodyPr>
            <a:normAutofit/>
          </a:bodyPr>
          <a:lstStyle/>
          <a:p>
            <a:r>
              <a:rPr lang="en-GB" dirty="0"/>
              <a:t>To make matters worse, there was a </a:t>
            </a:r>
            <a:r>
              <a:rPr lang="en-GB" dirty="0">
                <a:solidFill>
                  <a:srgbClr val="FF0000"/>
                </a:solidFill>
              </a:rPr>
              <a:t>drought</a:t>
            </a:r>
            <a:r>
              <a:rPr lang="en-GB" dirty="0"/>
              <a:t> in northern China in 1918 and </a:t>
            </a:r>
            <a:r>
              <a:rPr lang="en-GB" dirty="0">
                <a:solidFill>
                  <a:srgbClr val="FFFF00"/>
                </a:solidFill>
              </a:rPr>
              <a:t>famines </a:t>
            </a:r>
            <a:r>
              <a:rPr lang="en-GB" dirty="0"/>
              <a:t>in 1920-21. 1923-25 also saw more </a:t>
            </a:r>
            <a:r>
              <a:rPr lang="en-GB" dirty="0">
                <a:solidFill>
                  <a:srgbClr val="00B0F0"/>
                </a:solidFill>
              </a:rPr>
              <a:t>flooding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However there was a growth in industry at this time – WW1 meant European products couldn’t get to China – giving China’s producers an </a:t>
            </a:r>
            <a:r>
              <a:rPr lang="en-GB" dirty="0">
                <a:solidFill>
                  <a:srgbClr val="92D050"/>
                </a:solidFill>
              </a:rPr>
              <a:t>open market</a:t>
            </a:r>
            <a:r>
              <a:rPr lang="en-GB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002" y="151173"/>
            <a:ext cx="4199542" cy="2675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998750" y="3679679"/>
            <a:ext cx="3874943" cy="2324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08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3282" cy="1325563"/>
          </a:xfrm>
        </p:spPr>
        <p:txBody>
          <a:bodyPr/>
          <a:lstStyle/>
          <a:p>
            <a:r>
              <a:rPr lang="en-GB" b="1" u="sng" dirty="0"/>
              <a:t>The Chinese Communist Party (CCP)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33342"/>
            <a:ext cx="4914899" cy="562465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Two groups came together in the 1920s to defeat the warlords. One was the </a:t>
            </a:r>
            <a:r>
              <a:rPr lang="en-GB" dirty="0">
                <a:solidFill>
                  <a:srgbClr val="FF0000"/>
                </a:solidFill>
              </a:rPr>
              <a:t>CCP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Many Chinese revolutionaries looked </a:t>
            </a:r>
            <a:r>
              <a:rPr lang="en-GB" dirty="0">
                <a:solidFill>
                  <a:srgbClr val="FFFF00"/>
                </a:solidFill>
              </a:rPr>
              <a:t>to Russia for support</a:t>
            </a:r>
            <a:r>
              <a:rPr lang="en-GB" dirty="0"/>
              <a:t>. In 1917, the Bolsheviks had taken control in Russia and offered to </a:t>
            </a:r>
            <a:r>
              <a:rPr lang="en-GB" dirty="0">
                <a:solidFill>
                  <a:srgbClr val="00B0F0"/>
                </a:solidFill>
              </a:rPr>
              <a:t>give back all areas of China back to the Chinese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Communism seemed to offer a </a:t>
            </a:r>
            <a:r>
              <a:rPr lang="en-GB" dirty="0">
                <a:solidFill>
                  <a:srgbClr val="92D050"/>
                </a:solidFill>
              </a:rPr>
              <a:t>solution </a:t>
            </a:r>
            <a:r>
              <a:rPr lang="en-GB" dirty="0"/>
              <a:t>to the warlord problem.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899" y="1233342"/>
            <a:ext cx="3952163" cy="2050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007" y="2854037"/>
            <a:ext cx="29622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1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3282" cy="1325563"/>
          </a:xfrm>
        </p:spPr>
        <p:txBody>
          <a:bodyPr/>
          <a:lstStyle/>
          <a:p>
            <a:r>
              <a:rPr lang="en-GB" b="1" u="sng" dirty="0"/>
              <a:t>The Chinese Communist Party (CCP)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33342"/>
            <a:ext cx="4914899" cy="5624657"/>
          </a:xfrm>
        </p:spPr>
        <p:txBody>
          <a:bodyPr>
            <a:normAutofit/>
          </a:bodyPr>
          <a:lstStyle/>
          <a:p>
            <a:r>
              <a:rPr lang="en-GB" dirty="0"/>
              <a:t>Revolutionaries like </a:t>
            </a:r>
            <a:r>
              <a:rPr lang="en-GB" dirty="0">
                <a:solidFill>
                  <a:srgbClr val="92D050"/>
                </a:solidFill>
              </a:rPr>
              <a:t>Chen </a:t>
            </a:r>
            <a:r>
              <a:rPr lang="en-GB" dirty="0" err="1">
                <a:solidFill>
                  <a:srgbClr val="92D050"/>
                </a:solidFill>
              </a:rPr>
              <a:t>Duxui</a:t>
            </a:r>
            <a:r>
              <a:rPr lang="en-GB" dirty="0"/>
              <a:t>, leader of the 4</a:t>
            </a:r>
            <a:r>
              <a:rPr lang="en-GB" baseline="30000" dirty="0"/>
              <a:t>th</a:t>
            </a:r>
            <a:r>
              <a:rPr lang="en-GB" dirty="0"/>
              <a:t> May Movement, increasingly became interested in </a:t>
            </a:r>
            <a:r>
              <a:rPr lang="en-GB" dirty="0">
                <a:solidFill>
                  <a:srgbClr val="FFFF00"/>
                </a:solidFill>
              </a:rPr>
              <a:t>Marxism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Small Marxists </a:t>
            </a:r>
            <a:r>
              <a:rPr lang="en-GB" dirty="0">
                <a:solidFill>
                  <a:srgbClr val="00B0F0"/>
                </a:solidFill>
              </a:rPr>
              <a:t>study groups </a:t>
            </a:r>
            <a:r>
              <a:rPr lang="en-GB" dirty="0"/>
              <a:t>were founded in Shanghai and Beijing. </a:t>
            </a:r>
            <a:r>
              <a:rPr lang="en-GB" dirty="0">
                <a:solidFill>
                  <a:srgbClr val="FF0000"/>
                </a:solidFill>
              </a:rPr>
              <a:t>Mao Zedong </a:t>
            </a:r>
            <a:r>
              <a:rPr lang="en-GB" dirty="0"/>
              <a:t>founded a group in Changsha.</a:t>
            </a:r>
          </a:p>
          <a:p>
            <a:endParaRPr lang="en-GB" dirty="0"/>
          </a:p>
          <a:p>
            <a:r>
              <a:rPr lang="en-GB" dirty="0"/>
              <a:t>Numbers were small but the USSR sent </a:t>
            </a:r>
            <a:r>
              <a:rPr lang="en-GB" dirty="0">
                <a:solidFill>
                  <a:srgbClr val="FFC000"/>
                </a:solidFill>
              </a:rPr>
              <a:t>COMINTERN</a:t>
            </a:r>
            <a:r>
              <a:rPr lang="en-GB" dirty="0"/>
              <a:t> agents to help support these groups.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327" y="1233342"/>
            <a:ext cx="2649682" cy="3569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291" y="3339092"/>
            <a:ext cx="2905557" cy="3219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189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3282" cy="1325563"/>
          </a:xfrm>
        </p:spPr>
        <p:txBody>
          <a:bodyPr/>
          <a:lstStyle/>
          <a:p>
            <a:r>
              <a:rPr lang="en-GB" b="1" u="sng" dirty="0"/>
              <a:t>The Chinese Communist Party (CCP)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33342"/>
            <a:ext cx="4914899" cy="5624657"/>
          </a:xfrm>
        </p:spPr>
        <p:txBody>
          <a:bodyPr>
            <a:normAutofit/>
          </a:bodyPr>
          <a:lstStyle/>
          <a:p>
            <a:r>
              <a:rPr lang="en-GB" dirty="0"/>
              <a:t>Agent </a:t>
            </a:r>
            <a:r>
              <a:rPr lang="en-GB" dirty="0">
                <a:solidFill>
                  <a:srgbClr val="FFC000"/>
                </a:solidFill>
              </a:rPr>
              <a:t>Gregory </a:t>
            </a:r>
            <a:r>
              <a:rPr lang="en-GB" dirty="0" err="1">
                <a:solidFill>
                  <a:srgbClr val="FFC000"/>
                </a:solidFill>
              </a:rPr>
              <a:t>Voitinski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/>
              <a:t>made contact with Chen </a:t>
            </a:r>
            <a:r>
              <a:rPr lang="en-GB" dirty="0" err="1"/>
              <a:t>Duxui</a:t>
            </a:r>
            <a:r>
              <a:rPr lang="en-GB" dirty="0"/>
              <a:t> in May 1920. A translation of the </a:t>
            </a:r>
            <a:r>
              <a:rPr lang="en-GB" dirty="0">
                <a:solidFill>
                  <a:srgbClr val="92D050"/>
                </a:solidFill>
              </a:rPr>
              <a:t>Communist Manifesto </a:t>
            </a:r>
            <a:r>
              <a:rPr lang="en-GB" dirty="0"/>
              <a:t>was arranged.</a:t>
            </a:r>
          </a:p>
          <a:p>
            <a:endParaRPr lang="en-GB" dirty="0"/>
          </a:p>
          <a:p>
            <a:r>
              <a:rPr lang="en-GB" dirty="0"/>
              <a:t>The founding congress of the party was held in a </a:t>
            </a:r>
            <a:r>
              <a:rPr lang="en-GB" dirty="0">
                <a:solidFill>
                  <a:srgbClr val="00B0F0"/>
                </a:solidFill>
              </a:rPr>
              <a:t>classroom</a:t>
            </a:r>
            <a:r>
              <a:rPr lang="en-GB" dirty="0"/>
              <a:t> at a girls school in the French concession of</a:t>
            </a:r>
            <a:r>
              <a:rPr lang="en-GB" dirty="0">
                <a:solidFill>
                  <a:srgbClr val="FF0000"/>
                </a:solidFill>
              </a:rPr>
              <a:t> Shanghai</a:t>
            </a:r>
            <a:r>
              <a:rPr lang="en-GB" dirty="0"/>
              <a:t>, July 1921. Mao Zedong was one of the delegates but Chen </a:t>
            </a:r>
            <a:r>
              <a:rPr lang="en-GB" dirty="0" err="1"/>
              <a:t>Duxui</a:t>
            </a:r>
            <a:r>
              <a:rPr lang="en-GB" dirty="0"/>
              <a:t> was elected secretary general.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193" y="3810495"/>
            <a:ext cx="3729470" cy="2663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916" y="1117069"/>
            <a:ext cx="2191183" cy="327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1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After the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3342"/>
            <a:ext cx="5548745" cy="5624657"/>
          </a:xfrm>
        </p:spPr>
        <p:txBody>
          <a:bodyPr/>
          <a:lstStyle/>
          <a:p>
            <a:r>
              <a:rPr lang="en-GB" dirty="0"/>
              <a:t>In 1912, </a:t>
            </a:r>
            <a:r>
              <a:rPr lang="en-GB" dirty="0">
                <a:solidFill>
                  <a:srgbClr val="FF0000"/>
                </a:solidFill>
              </a:rPr>
              <a:t>Yuan </a:t>
            </a:r>
            <a:r>
              <a:rPr lang="en-GB" dirty="0" err="1">
                <a:solidFill>
                  <a:srgbClr val="FF0000"/>
                </a:solidFill>
              </a:rPr>
              <a:t>Shikai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became the President of the Chinese Republic. He was the leader of the </a:t>
            </a:r>
            <a:r>
              <a:rPr lang="en-GB" dirty="0" err="1">
                <a:solidFill>
                  <a:srgbClr val="FFFF00"/>
                </a:solidFill>
              </a:rPr>
              <a:t>Beiyang</a:t>
            </a:r>
            <a:r>
              <a:rPr lang="en-GB" dirty="0">
                <a:solidFill>
                  <a:srgbClr val="FFFF00"/>
                </a:solidFill>
              </a:rPr>
              <a:t> Army</a:t>
            </a:r>
            <a:r>
              <a:rPr lang="en-GB" dirty="0"/>
              <a:t>, the best fighting force in China. Its commanders all owed him loyalty.</a:t>
            </a:r>
          </a:p>
          <a:p>
            <a:endParaRPr lang="en-GB" dirty="0"/>
          </a:p>
          <a:p>
            <a:r>
              <a:rPr lang="en-GB" dirty="0"/>
              <a:t>Sun </a:t>
            </a:r>
            <a:r>
              <a:rPr lang="en-GB" dirty="0" err="1"/>
              <a:t>Yat-Sen</a:t>
            </a:r>
            <a:r>
              <a:rPr lang="en-GB" dirty="0"/>
              <a:t> had no choice but to </a:t>
            </a:r>
            <a:r>
              <a:rPr lang="en-GB" dirty="0">
                <a:solidFill>
                  <a:srgbClr val="00B0F0"/>
                </a:solidFill>
              </a:rPr>
              <a:t>surrender the Presidency </a:t>
            </a:r>
            <a:r>
              <a:rPr lang="en-GB" dirty="0"/>
              <a:t>to him. They hoped he would rule as a </a:t>
            </a:r>
            <a:r>
              <a:rPr lang="en-GB" dirty="0">
                <a:solidFill>
                  <a:srgbClr val="92D050"/>
                </a:solidFill>
              </a:rPr>
              <a:t>constitutional president </a:t>
            </a:r>
            <a:r>
              <a:rPr lang="en-GB" dirty="0"/>
              <a:t>with a parliament modelled on the US Congress.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745" y="1423430"/>
            <a:ext cx="3340243" cy="4517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146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66356"/>
          </a:xfrm>
        </p:spPr>
        <p:txBody>
          <a:bodyPr/>
          <a:lstStyle/>
          <a:p>
            <a:pPr algn="ctr"/>
            <a:r>
              <a:rPr lang="en-GB" b="1" u="sng" dirty="0"/>
              <a:t>The Chinese Communist Party (CCP)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66356"/>
            <a:ext cx="9143999" cy="5891644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The COMINTERN provided </a:t>
            </a:r>
            <a:r>
              <a:rPr lang="en-GB" sz="3200" dirty="0">
                <a:solidFill>
                  <a:srgbClr val="FF0000"/>
                </a:solidFill>
              </a:rPr>
              <a:t>$5000 USD a year</a:t>
            </a:r>
            <a:r>
              <a:rPr lang="en-GB" sz="3200" dirty="0"/>
              <a:t> to keep the party </a:t>
            </a:r>
            <a:r>
              <a:rPr lang="en-GB" sz="3200" dirty="0" smtClean="0"/>
              <a:t>alive. However </a:t>
            </a:r>
            <a:r>
              <a:rPr lang="en-GB" sz="3200" dirty="0"/>
              <a:t>there were constant disagreement over </a:t>
            </a:r>
            <a:r>
              <a:rPr lang="en-GB" sz="3200" dirty="0">
                <a:solidFill>
                  <a:srgbClr val="92D050"/>
                </a:solidFill>
              </a:rPr>
              <a:t>whether to work with the GMD or not</a:t>
            </a:r>
            <a:r>
              <a:rPr lang="en-GB" sz="3200" dirty="0"/>
              <a:t>.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The USSR wanted the </a:t>
            </a:r>
            <a:r>
              <a:rPr lang="en-GB" sz="3200" dirty="0">
                <a:solidFill>
                  <a:srgbClr val="FFFF00"/>
                </a:solidFill>
              </a:rPr>
              <a:t>CCP to work with the GMD</a:t>
            </a:r>
            <a:r>
              <a:rPr lang="en-GB" sz="3200" dirty="0"/>
              <a:t>, who they viewed as the stronger party.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In the 1922 congress of the CCP it was </a:t>
            </a:r>
            <a:r>
              <a:rPr lang="en-GB" sz="3200" dirty="0" smtClean="0"/>
              <a:t>agreed </a:t>
            </a:r>
            <a:r>
              <a:rPr lang="en-GB" sz="3200" dirty="0"/>
              <a:t>to seek an </a:t>
            </a:r>
            <a:r>
              <a:rPr lang="en-GB" sz="3200" dirty="0">
                <a:solidFill>
                  <a:srgbClr val="00B0F0"/>
                </a:solidFill>
              </a:rPr>
              <a:t>alliance with the GMD to fight the warlords</a:t>
            </a:r>
            <a:r>
              <a:rPr lang="en-GB" sz="3200" dirty="0"/>
              <a:t>. In the third congress of 1923, they actually agreed to let communists join the GMD.</a:t>
            </a:r>
          </a:p>
        </p:txBody>
      </p:sp>
    </p:spTree>
    <p:extLst>
      <p:ext uri="{BB962C8B-B14F-4D97-AF65-F5344CB8AC3E}">
        <p14:creationId xmlns:p14="http://schemas.microsoft.com/office/powerpoint/2010/main" val="29395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3282" cy="1325563"/>
          </a:xfrm>
        </p:spPr>
        <p:txBody>
          <a:bodyPr/>
          <a:lstStyle/>
          <a:p>
            <a:r>
              <a:rPr lang="en-GB" b="1" u="sng" dirty="0"/>
              <a:t>The Chinese Communist Party (CCP)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1233342"/>
            <a:ext cx="6733308" cy="562465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Mao joined the GMD as well in 1923 and </a:t>
            </a:r>
            <a:r>
              <a:rPr lang="en-GB" dirty="0">
                <a:solidFill>
                  <a:srgbClr val="00B0F0"/>
                </a:solidFill>
              </a:rPr>
              <a:t>won membership of the central committee</a:t>
            </a:r>
            <a:r>
              <a:rPr lang="en-GB" dirty="0"/>
              <a:t>. From 1923-26 he worked with the United Front as a GMD official.</a:t>
            </a:r>
          </a:p>
          <a:p>
            <a:endParaRPr lang="en-GB" dirty="0"/>
          </a:p>
          <a:p>
            <a:r>
              <a:rPr lang="en-GB" dirty="0"/>
              <a:t>He did not get on with the CCP leadership circle around </a:t>
            </a:r>
            <a:r>
              <a:rPr lang="en-GB" dirty="0">
                <a:solidFill>
                  <a:srgbClr val="FFC000"/>
                </a:solidFill>
              </a:rPr>
              <a:t>Chen </a:t>
            </a:r>
            <a:r>
              <a:rPr lang="en-GB" dirty="0" err="1">
                <a:solidFill>
                  <a:srgbClr val="FFC000"/>
                </a:solidFill>
              </a:rPr>
              <a:t>Duxui</a:t>
            </a:r>
            <a:r>
              <a:rPr lang="en-GB" dirty="0"/>
              <a:t>. He disliked their intellectualism and their focus on city workers.</a:t>
            </a:r>
          </a:p>
          <a:p>
            <a:endParaRPr lang="en-GB" dirty="0"/>
          </a:p>
          <a:p>
            <a:r>
              <a:rPr lang="en-GB" dirty="0"/>
              <a:t>In 1925, he was </a:t>
            </a:r>
            <a:r>
              <a:rPr lang="en-GB" dirty="0">
                <a:solidFill>
                  <a:srgbClr val="92D050"/>
                </a:solidFill>
              </a:rPr>
              <a:t>excluded from the central committee </a:t>
            </a:r>
            <a:r>
              <a:rPr lang="en-GB" dirty="0"/>
              <a:t>and was attracted to the ideas of </a:t>
            </a:r>
            <a:r>
              <a:rPr lang="en-GB" dirty="0">
                <a:solidFill>
                  <a:srgbClr val="FF0000"/>
                </a:solidFill>
              </a:rPr>
              <a:t>Peng </a:t>
            </a:r>
            <a:r>
              <a:rPr lang="en-GB" dirty="0" err="1">
                <a:solidFill>
                  <a:srgbClr val="FF0000"/>
                </a:solidFill>
              </a:rPr>
              <a:t>Pai</a:t>
            </a:r>
            <a:r>
              <a:rPr lang="en-GB" dirty="0"/>
              <a:t>, who he joined at a training institute for rural militants.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95" y="3626428"/>
            <a:ext cx="2193413" cy="3090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310" y="1185718"/>
            <a:ext cx="2122851" cy="2859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689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3282" cy="1325563"/>
          </a:xfrm>
        </p:spPr>
        <p:txBody>
          <a:bodyPr/>
          <a:lstStyle/>
          <a:p>
            <a:r>
              <a:rPr lang="en-GB" b="1" u="sng" dirty="0"/>
              <a:t>The Chinese Communist Party (CCP)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33342"/>
            <a:ext cx="6535881" cy="5624657"/>
          </a:xfrm>
        </p:spPr>
        <p:txBody>
          <a:bodyPr>
            <a:normAutofit/>
          </a:bodyPr>
          <a:lstStyle/>
          <a:p>
            <a:r>
              <a:rPr lang="en-GB" dirty="0"/>
              <a:t>Despite the low expectations of the USSR, the CCP </a:t>
            </a:r>
            <a:r>
              <a:rPr lang="en-GB" dirty="0">
                <a:solidFill>
                  <a:srgbClr val="FF0000"/>
                </a:solidFill>
              </a:rPr>
              <a:t>expanded rapidly </a:t>
            </a:r>
            <a:r>
              <a:rPr lang="en-GB" dirty="0"/>
              <a:t>from 200 members in 1922 to 7000 in 1926 and </a:t>
            </a:r>
            <a:r>
              <a:rPr lang="en-GB" dirty="0">
                <a:solidFill>
                  <a:srgbClr val="FFFF00"/>
                </a:solidFill>
              </a:rPr>
              <a:t>30,000 by the end of that year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By 1927, membership reached about 58,000 making it the </a:t>
            </a:r>
            <a:r>
              <a:rPr lang="en-GB" dirty="0">
                <a:solidFill>
                  <a:srgbClr val="00B0F0"/>
                </a:solidFill>
              </a:rPr>
              <a:t>3</a:t>
            </a:r>
            <a:r>
              <a:rPr lang="en-GB" baseline="30000" dirty="0">
                <a:solidFill>
                  <a:srgbClr val="00B0F0"/>
                </a:solidFill>
              </a:rPr>
              <a:t>rd</a:t>
            </a:r>
            <a:r>
              <a:rPr lang="en-GB" dirty="0">
                <a:solidFill>
                  <a:srgbClr val="00B0F0"/>
                </a:solidFill>
              </a:rPr>
              <a:t> largest communist party in the world </a:t>
            </a:r>
            <a:r>
              <a:rPr lang="en-GB" dirty="0"/>
              <a:t>and a major force in China.</a:t>
            </a:r>
          </a:p>
          <a:p>
            <a:endParaRPr lang="en-GB" dirty="0"/>
          </a:p>
          <a:p>
            <a:r>
              <a:rPr lang="en-GB" dirty="0"/>
              <a:t>The GMD slowly became </a:t>
            </a:r>
            <a:r>
              <a:rPr lang="en-GB" dirty="0">
                <a:solidFill>
                  <a:srgbClr val="92D050"/>
                </a:solidFill>
              </a:rPr>
              <a:t>concerned</a:t>
            </a:r>
            <a:r>
              <a:rPr lang="en-GB" dirty="0"/>
              <a:t> with this growth, despite their alliance.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082" y="1935450"/>
            <a:ext cx="26670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709" y="4045670"/>
            <a:ext cx="2074546" cy="2298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398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56"/>
            <a:ext cx="8229600" cy="1143000"/>
          </a:xfrm>
        </p:spPr>
        <p:txBody>
          <a:bodyPr/>
          <a:lstStyle/>
          <a:p>
            <a:pPr algn="l"/>
            <a:r>
              <a:rPr lang="en-GB" b="1" u="sng" dirty="0">
                <a:solidFill>
                  <a:schemeClr val="bg1"/>
                </a:solidFill>
              </a:rPr>
              <a:t>The Kuomintang (KMT/GMD)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5220072" cy="5661248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This was the </a:t>
            </a:r>
            <a:r>
              <a:rPr lang="en-GB" b="1" dirty="0">
                <a:solidFill>
                  <a:srgbClr val="FF0000"/>
                </a:solidFill>
              </a:rPr>
              <a:t>People’s National Party</a:t>
            </a:r>
            <a:r>
              <a:rPr lang="en-GB" dirty="0">
                <a:solidFill>
                  <a:schemeClr val="bg1"/>
                </a:solidFill>
              </a:rPr>
              <a:t> and was formed to unite China.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It was set up by </a:t>
            </a:r>
            <a:r>
              <a:rPr lang="en-GB" b="1" dirty="0">
                <a:solidFill>
                  <a:srgbClr val="FF0000"/>
                </a:solidFill>
              </a:rPr>
              <a:t>Sun </a:t>
            </a:r>
            <a:r>
              <a:rPr lang="en-GB" b="1" dirty="0" err="1">
                <a:solidFill>
                  <a:srgbClr val="FF0000"/>
                </a:solidFill>
              </a:rPr>
              <a:t>Yat-sen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and was based on his 3 principles.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He was determined to rid China of foreign influence and to remove the power of the warlords.</a:t>
            </a:r>
          </a:p>
        </p:txBody>
      </p:sp>
      <p:sp>
        <p:nvSpPr>
          <p:cNvPr id="4" name="Vertical Scroll 3"/>
          <p:cNvSpPr/>
          <p:nvPr/>
        </p:nvSpPr>
        <p:spPr>
          <a:xfrm>
            <a:off x="4866393" y="980728"/>
            <a:ext cx="4248472" cy="5760640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u="sng" dirty="0">
                <a:solidFill>
                  <a:prstClr val="black"/>
                </a:solidFill>
              </a:rPr>
              <a:t>The 3 Principles of the Kuomintang</a:t>
            </a:r>
          </a:p>
          <a:p>
            <a:pPr algn="ctr"/>
            <a:endParaRPr lang="en-GB" b="1" i="1" dirty="0">
              <a:solidFill>
                <a:prstClr val="black"/>
              </a:solidFill>
            </a:endParaRPr>
          </a:p>
          <a:p>
            <a:pPr algn="ctr"/>
            <a:r>
              <a:rPr lang="en-GB" b="1" i="1" u="sng" dirty="0">
                <a:solidFill>
                  <a:prstClr val="black"/>
                </a:solidFill>
              </a:rPr>
              <a:t>1.) Nationalism</a:t>
            </a:r>
            <a:r>
              <a:rPr lang="en-GB" b="1" i="1" dirty="0">
                <a:solidFill>
                  <a:prstClr val="black"/>
                </a:solidFill>
              </a:rPr>
              <a:t>: to rid China of foreign influence and exploitation</a:t>
            </a:r>
          </a:p>
          <a:p>
            <a:pPr algn="ctr"/>
            <a:endParaRPr lang="en-GB" b="1" i="1" dirty="0">
              <a:solidFill>
                <a:prstClr val="black"/>
              </a:solidFill>
            </a:endParaRPr>
          </a:p>
          <a:p>
            <a:pPr algn="ctr"/>
            <a:r>
              <a:rPr lang="en-GB" b="1" i="1" u="sng" dirty="0">
                <a:solidFill>
                  <a:prstClr val="black"/>
                </a:solidFill>
              </a:rPr>
              <a:t>2.) Democracy</a:t>
            </a:r>
            <a:r>
              <a:rPr lang="en-GB" b="1" i="1" dirty="0">
                <a:solidFill>
                  <a:prstClr val="black"/>
                </a:solidFill>
              </a:rPr>
              <a:t>: to create a more modern system of government acceptable to the people of China</a:t>
            </a:r>
          </a:p>
          <a:p>
            <a:pPr algn="ctr"/>
            <a:endParaRPr lang="en-GB" b="1" i="1" dirty="0">
              <a:solidFill>
                <a:prstClr val="black"/>
              </a:solidFill>
            </a:endParaRPr>
          </a:p>
          <a:p>
            <a:pPr algn="ctr"/>
            <a:r>
              <a:rPr lang="en-GB" b="1" i="1" u="sng" dirty="0">
                <a:solidFill>
                  <a:prstClr val="black"/>
                </a:solidFill>
              </a:rPr>
              <a:t>3.) Social Advance</a:t>
            </a:r>
            <a:r>
              <a:rPr lang="en-GB" b="1" i="1" dirty="0">
                <a:solidFill>
                  <a:prstClr val="black"/>
                </a:solidFill>
              </a:rPr>
              <a:t>: to bring about reforms in industry and everyday life and particularly to improve the position of Chinese peasants</a:t>
            </a:r>
          </a:p>
        </p:txBody>
      </p:sp>
      <p:pic>
        <p:nvPicPr>
          <p:cNvPr id="7" name="Picture 4" descr="http://cnparm.home.texas.net/Nat/China/Sun%20Yat-s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1039993" cy="1152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82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3282" cy="1325563"/>
          </a:xfrm>
        </p:spPr>
        <p:txBody>
          <a:bodyPr/>
          <a:lstStyle/>
          <a:p>
            <a:r>
              <a:rPr lang="en-GB" b="1" u="sng" dirty="0"/>
              <a:t>The Kuomintang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33342"/>
            <a:ext cx="6535881" cy="5624657"/>
          </a:xfrm>
        </p:spPr>
        <p:txBody>
          <a:bodyPr>
            <a:normAutofit fontScale="92500"/>
          </a:bodyPr>
          <a:lstStyle/>
          <a:p>
            <a:r>
              <a:rPr lang="en-GB" dirty="0"/>
              <a:t>The USSR made contact with the KMT in January 1923 through their representative, </a:t>
            </a:r>
            <a:r>
              <a:rPr lang="en-GB" dirty="0">
                <a:solidFill>
                  <a:srgbClr val="92D050"/>
                </a:solidFill>
              </a:rPr>
              <a:t>Mikhail Borodin</a:t>
            </a:r>
            <a:r>
              <a:rPr lang="en-GB" dirty="0"/>
              <a:t>. Borodin helped </a:t>
            </a:r>
            <a:r>
              <a:rPr lang="en-GB" dirty="0">
                <a:solidFill>
                  <a:srgbClr val="FFFF00"/>
                </a:solidFill>
              </a:rPr>
              <a:t>Sun </a:t>
            </a:r>
            <a:r>
              <a:rPr lang="en-GB" dirty="0" err="1">
                <a:solidFill>
                  <a:srgbClr val="FFFF00"/>
                </a:solidFill>
              </a:rPr>
              <a:t>Yat-sen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/>
              <a:t>to reform the KMT. </a:t>
            </a:r>
          </a:p>
          <a:p>
            <a:endParaRPr lang="en-GB" dirty="0"/>
          </a:p>
          <a:p>
            <a:r>
              <a:rPr lang="en-GB" dirty="0"/>
              <a:t>Sun realised that he would </a:t>
            </a:r>
            <a:r>
              <a:rPr lang="en-GB" dirty="0">
                <a:solidFill>
                  <a:srgbClr val="FF0000"/>
                </a:solidFill>
              </a:rPr>
              <a:t>need an army </a:t>
            </a:r>
            <a:r>
              <a:rPr lang="en-GB" dirty="0"/>
              <a:t>to deal with the warlords and regain China. The USSR offered the KMT </a:t>
            </a:r>
            <a:r>
              <a:rPr lang="en-GB" dirty="0">
                <a:solidFill>
                  <a:srgbClr val="00B0F0"/>
                </a:solidFill>
              </a:rPr>
              <a:t>money and advisors </a:t>
            </a:r>
            <a:r>
              <a:rPr lang="en-GB" dirty="0"/>
              <a:t>to support a new military academy at Canton.</a:t>
            </a:r>
          </a:p>
          <a:p>
            <a:endParaRPr lang="en-GB" dirty="0"/>
          </a:p>
          <a:p>
            <a:r>
              <a:rPr lang="en-GB" dirty="0"/>
              <a:t>The </a:t>
            </a:r>
            <a:r>
              <a:rPr lang="en-GB" dirty="0">
                <a:solidFill>
                  <a:srgbClr val="FFC000"/>
                </a:solidFill>
              </a:rPr>
              <a:t>Whampoa Military Academy </a:t>
            </a:r>
            <a:r>
              <a:rPr lang="en-GB" dirty="0"/>
              <a:t>was founded by the USSR with </a:t>
            </a:r>
            <a:r>
              <a:rPr lang="en-GB" dirty="0">
                <a:solidFill>
                  <a:srgbClr val="FF0000"/>
                </a:solidFill>
              </a:rPr>
              <a:t>Chiang Kai-Shek </a:t>
            </a:r>
            <a:r>
              <a:rPr lang="en-GB" dirty="0"/>
              <a:t>as it commandant and </a:t>
            </a:r>
            <a:r>
              <a:rPr lang="en-GB" dirty="0">
                <a:solidFill>
                  <a:srgbClr val="FFFF00"/>
                </a:solidFill>
              </a:rPr>
              <a:t>Zhou </a:t>
            </a:r>
            <a:r>
              <a:rPr lang="en-GB" dirty="0" err="1">
                <a:solidFill>
                  <a:srgbClr val="FFFF00"/>
                </a:solidFill>
              </a:rPr>
              <a:t>Enlai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/>
              <a:t>as its </a:t>
            </a:r>
            <a:r>
              <a:rPr lang="en-GB" dirty="0" err="1"/>
              <a:t>poltical</a:t>
            </a:r>
            <a:r>
              <a:rPr lang="en-GB" dirty="0"/>
              <a:t> commissar.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9" y="228599"/>
            <a:ext cx="2276433" cy="3129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600" y="3764540"/>
            <a:ext cx="1847850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763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56"/>
            <a:ext cx="8229600" cy="1143000"/>
          </a:xfrm>
        </p:spPr>
        <p:txBody>
          <a:bodyPr/>
          <a:lstStyle/>
          <a:p>
            <a:pPr algn="l"/>
            <a:r>
              <a:rPr lang="en-GB" b="1" u="sng" dirty="0">
                <a:solidFill>
                  <a:schemeClr val="bg1"/>
                </a:solidFill>
              </a:rPr>
              <a:t>Sun </a:t>
            </a:r>
            <a:r>
              <a:rPr lang="en-GB" b="1" u="sng" dirty="0" err="1">
                <a:solidFill>
                  <a:schemeClr val="bg1"/>
                </a:solidFill>
              </a:rPr>
              <a:t>Yat-sen</a:t>
            </a:r>
            <a:r>
              <a:rPr lang="en-GB" b="1" u="sng" dirty="0">
                <a:solidFill>
                  <a:schemeClr val="bg1"/>
                </a:solidFill>
              </a:rPr>
              <a:t> Dies…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5220072" cy="5661248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In 1925 Sun </a:t>
            </a:r>
            <a:r>
              <a:rPr lang="en-GB" dirty="0" err="1">
                <a:solidFill>
                  <a:schemeClr val="bg1"/>
                </a:solidFill>
              </a:rPr>
              <a:t>Yat-sen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died of cancer</a:t>
            </a:r>
            <a:r>
              <a:rPr lang="en-GB" dirty="0">
                <a:solidFill>
                  <a:schemeClr val="bg1"/>
                </a:solidFill>
              </a:rPr>
              <a:t>. </a:t>
            </a:r>
            <a:r>
              <a:rPr lang="en-GB" b="1" dirty="0">
                <a:solidFill>
                  <a:srgbClr val="FF0000"/>
                </a:solidFill>
              </a:rPr>
              <a:t>Chiang Kai-Shek</a:t>
            </a:r>
            <a:r>
              <a:rPr lang="en-GB" dirty="0">
                <a:solidFill>
                  <a:schemeClr val="bg1"/>
                </a:solidFill>
              </a:rPr>
              <a:t>, who was the leader of the KMT army, became leader.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Chiang K-S was alarmed at the growing power of the CCP. Most KMT officers were </a:t>
            </a:r>
            <a:r>
              <a:rPr lang="en-GB" b="1" dirty="0">
                <a:solidFill>
                  <a:srgbClr val="FF0000"/>
                </a:solidFill>
              </a:rPr>
              <a:t>landlords</a:t>
            </a:r>
            <a:r>
              <a:rPr lang="en-GB" dirty="0">
                <a:solidFill>
                  <a:schemeClr val="bg1"/>
                </a:solidFill>
              </a:rPr>
              <a:t> or came from the </a:t>
            </a:r>
            <a:r>
              <a:rPr lang="en-GB" b="1" dirty="0">
                <a:solidFill>
                  <a:srgbClr val="FF0000"/>
                </a:solidFill>
              </a:rPr>
              <a:t>business classes</a:t>
            </a:r>
            <a:r>
              <a:rPr lang="en-GB" dirty="0">
                <a:solidFill>
                  <a:schemeClr val="bg1"/>
                </a:solidFill>
              </a:rPr>
              <a:t>. They were afraid of the Communists. </a:t>
            </a:r>
          </a:p>
        </p:txBody>
      </p:sp>
      <p:pic>
        <p:nvPicPr>
          <p:cNvPr id="4" name="Picture 6" descr="http://upload.wikimedia.org/wikipedia/commons/thumb/3/38/Chiang_Kai-shek%EF%BC%88%E8%94%A3%E4%B8%AD%E6%AD%A3%EF%BC%89.jpg/220px-Chiang_Kai-shek%EF%BC%88%E8%94%A3%E4%B8%AD%E6%AD%A3%EF%BC%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324" y="2852936"/>
            <a:ext cx="2880320" cy="3836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cnparm.home.texas.net/Nat/China/Sun%20Yat-s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1362"/>
            <a:ext cx="2366420" cy="2621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86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5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u="sng" dirty="0">
                <a:solidFill>
                  <a:schemeClr val="bg1"/>
                </a:solidFill>
              </a:rPr>
              <a:t>The Northern Expedition 1926-1928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5220072" cy="5661248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bg1"/>
                </a:solidFill>
              </a:rPr>
              <a:t>The attack on the warlords began in 1926, in a combined operation amongst the KMT and CCP.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Peasants &amp; workers welcomed Chiang’s armies &amp; there was </a:t>
            </a:r>
            <a:r>
              <a:rPr lang="en-GB" b="1" dirty="0">
                <a:solidFill>
                  <a:srgbClr val="FF0000"/>
                </a:solidFill>
              </a:rPr>
              <a:t>little resistance </a:t>
            </a:r>
            <a:r>
              <a:rPr lang="en-GB" dirty="0">
                <a:solidFill>
                  <a:schemeClr val="bg1"/>
                </a:solidFill>
              </a:rPr>
              <a:t>from the warlords.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China was now </a:t>
            </a:r>
            <a:r>
              <a:rPr lang="en-GB" b="1" dirty="0">
                <a:solidFill>
                  <a:srgbClr val="FF0000"/>
                </a:solidFill>
              </a:rPr>
              <a:t>reunified</a:t>
            </a:r>
            <a:r>
              <a:rPr lang="en-GB" dirty="0">
                <a:solidFill>
                  <a:schemeClr val="bg1"/>
                </a:solidFill>
              </a:rPr>
              <a:t> and Chiang’s government was </a:t>
            </a:r>
            <a:r>
              <a:rPr lang="en-GB" b="1" dirty="0">
                <a:solidFill>
                  <a:srgbClr val="FF0000"/>
                </a:solidFill>
              </a:rPr>
              <a:t>recognised </a:t>
            </a:r>
            <a:r>
              <a:rPr lang="en-GB" dirty="0">
                <a:solidFill>
                  <a:schemeClr val="bg1"/>
                </a:solidFill>
              </a:rPr>
              <a:t>by foreign powers.</a:t>
            </a:r>
          </a:p>
        </p:txBody>
      </p:sp>
      <p:pic>
        <p:nvPicPr>
          <p:cNvPr id="10246" name="Picture 6" descr="http://www.cityofart.net/bship/central_troops_19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16962"/>
            <a:ext cx="3707904" cy="2441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coverbrowser.com/image/time/563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080" y="980728"/>
            <a:ext cx="2937935" cy="386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47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http://unimaps.com/china1926/lgmain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" y="1456"/>
            <a:ext cx="9139420" cy="686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7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b="1" u="sng" dirty="0">
                <a:solidFill>
                  <a:schemeClr val="bg1"/>
                </a:solidFill>
              </a:rPr>
              <a:t>The Shanghai Massacres - 1927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5220072" cy="5661248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Chiang </a:t>
            </a:r>
            <a:r>
              <a:rPr lang="en-GB" b="1" dirty="0">
                <a:solidFill>
                  <a:srgbClr val="FF0000"/>
                </a:solidFill>
              </a:rPr>
              <a:t>feared</a:t>
            </a:r>
            <a:r>
              <a:rPr lang="en-GB" dirty="0">
                <a:solidFill>
                  <a:schemeClr val="bg1"/>
                </a:solidFill>
              </a:rPr>
              <a:t> the growing influence of the CCP, especially in Shanghai.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In 1927 he </a:t>
            </a:r>
            <a:r>
              <a:rPr lang="en-GB" b="1" dirty="0">
                <a:solidFill>
                  <a:srgbClr val="FF0000"/>
                </a:solidFill>
              </a:rPr>
              <a:t>turned on them </a:t>
            </a:r>
            <a:r>
              <a:rPr lang="en-GB" dirty="0">
                <a:solidFill>
                  <a:schemeClr val="bg1"/>
                </a:solidFill>
              </a:rPr>
              <a:t>&amp; the KMT sent an army to Shanghai. The workers of Shanghai </a:t>
            </a:r>
            <a:r>
              <a:rPr lang="en-GB" b="1" dirty="0">
                <a:solidFill>
                  <a:srgbClr val="FF0000"/>
                </a:solidFill>
              </a:rPr>
              <a:t>rebelled against the warlord </a:t>
            </a:r>
            <a:r>
              <a:rPr lang="en-GB" dirty="0">
                <a:solidFill>
                  <a:schemeClr val="bg1"/>
                </a:solidFill>
              </a:rPr>
              <a:t>in the area.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When Chiang’s army arrived, it </a:t>
            </a:r>
            <a:r>
              <a:rPr lang="en-GB" b="1" dirty="0">
                <a:solidFill>
                  <a:srgbClr val="FF0000"/>
                </a:solidFill>
              </a:rPr>
              <a:t>executed </a:t>
            </a:r>
            <a:r>
              <a:rPr lang="en-GB" dirty="0">
                <a:solidFill>
                  <a:schemeClr val="bg1"/>
                </a:solidFill>
              </a:rPr>
              <a:t>all the Communists it could find.</a:t>
            </a:r>
          </a:p>
        </p:txBody>
      </p:sp>
      <p:pic>
        <p:nvPicPr>
          <p:cNvPr id="9218" name="Picture 2" descr="http://2.bp.blogspot.com/_69Ty55H-fE8/THLoK8DGaeI/AAAAAAAAAG8/6-GL6dYCFXs/s1600/ShanghaiMassacre19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5" y="4254617"/>
            <a:ext cx="3963291" cy="2568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xtimeline.com/__UserPic_Large/56901/evt10033018390002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5" y="980727"/>
            <a:ext cx="3941765" cy="3273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74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062"/>
          </a:xfrm>
        </p:spPr>
        <p:txBody>
          <a:bodyPr>
            <a:normAutofit fontScale="90000"/>
          </a:bodyPr>
          <a:lstStyle/>
          <a:p>
            <a:r>
              <a:rPr lang="en-GB" b="1" u="sng" dirty="0">
                <a:solidFill>
                  <a:schemeClr val="bg1"/>
                </a:solidFill>
              </a:rPr>
              <a:t>Summary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8082"/>
            <a:ext cx="9144000" cy="5579918"/>
          </a:xfrm>
        </p:spPr>
        <p:txBody>
          <a:bodyPr>
            <a:normAutofit lnSpcReduction="10000"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Why did the control of the government in Beijing over the provinces of China break down in the years 1912-26?</a:t>
            </a:r>
          </a:p>
          <a:p>
            <a:pPr marL="514350" indent="-514350" algn="ctr"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What explains the success of the Northern Expedition of 1926?</a:t>
            </a:r>
          </a:p>
          <a:p>
            <a:pPr marL="514350" indent="-514350" algn="ctr"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In what ways did the USSR influence political developments in China in the period 1921-27?</a:t>
            </a:r>
          </a:p>
          <a:p>
            <a:pPr marL="514350" indent="-514350" algn="ctr"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Why did the United Front come to an end in 1927?</a:t>
            </a:r>
          </a:p>
        </p:txBody>
      </p:sp>
    </p:spTree>
    <p:extLst>
      <p:ext uri="{BB962C8B-B14F-4D97-AF65-F5344CB8AC3E}">
        <p14:creationId xmlns:p14="http://schemas.microsoft.com/office/powerpoint/2010/main" val="1914408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December 1912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3342"/>
            <a:ext cx="5548745" cy="5624657"/>
          </a:xfrm>
        </p:spPr>
        <p:txBody>
          <a:bodyPr/>
          <a:lstStyle/>
          <a:p>
            <a:r>
              <a:rPr lang="en-GB" dirty="0"/>
              <a:t>There was to be a</a:t>
            </a:r>
            <a:r>
              <a:rPr lang="en-GB" dirty="0">
                <a:solidFill>
                  <a:srgbClr val="92D050"/>
                </a:solidFill>
              </a:rPr>
              <a:t> senate </a:t>
            </a:r>
            <a:r>
              <a:rPr lang="en-GB" dirty="0"/>
              <a:t>elected by the different provincial assemblies and a </a:t>
            </a:r>
            <a:r>
              <a:rPr lang="en-GB" dirty="0">
                <a:solidFill>
                  <a:srgbClr val="00B0F0"/>
                </a:solidFill>
              </a:rPr>
              <a:t>house of representatives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Four main political parties emerged in China with over 300 local parties. The </a:t>
            </a:r>
            <a:r>
              <a:rPr lang="en-GB" dirty="0">
                <a:solidFill>
                  <a:srgbClr val="FF0000"/>
                </a:solidFill>
              </a:rPr>
              <a:t>National People’s Party </a:t>
            </a:r>
            <a:r>
              <a:rPr lang="en-GB" dirty="0"/>
              <a:t>(GMD/KMT) was created by </a:t>
            </a:r>
            <a:r>
              <a:rPr lang="en-GB" dirty="0">
                <a:solidFill>
                  <a:srgbClr val="FFFF00"/>
                </a:solidFill>
              </a:rPr>
              <a:t>Sun </a:t>
            </a:r>
            <a:r>
              <a:rPr lang="en-GB" dirty="0" err="1">
                <a:solidFill>
                  <a:srgbClr val="FFFF00"/>
                </a:solidFill>
              </a:rPr>
              <a:t>Yat-sen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The KMT won 43% vote and 259/596 seats.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7427"/>
            <a:ext cx="2780001" cy="3842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745" y="4132551"/>
            <a:ext cx="3406814" cy="2631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93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Yuan </a:t>
            </a:r>
            <a:r>
              <a:rPr lang="en-GB" b="1" u="sng" dirty="0" err="1"/>
              <a:t>Shikai</a:t>
            </a:r>
            <a:r>
              <a:rPr lang="en-GB" b="1" u="sng" dirty="0"/>
              <a:t> takes 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3342"/>
            <a:ext cx="5548745" cy="562465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KMT expected to form a new government and they appointed </a:t>
            </a:r>
            <a:r>
              <a:rPr lang="en-GB" dirty="0">
                <a:solidFill>
                  <a:srgbClr val="FFFF00"/>
                </a:solidFill>
              </a:rPr>
              <a:t>Song </a:t>
            </a:r>
            <a:r>
              <a:rPr lang="en-GB" dirty="0" err="1">
                <a:solidFill>
                  <a:srgbClr val="FFFF00"/>
                </a:solidFill>
              </a:rPr>
              <a:t>Jiaoren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/>
              <a:t>as prime minister.</a:t>
            </a:r>
          </a:p>
          <a:p>
            <a:endParaRPr lang="en-GB" dirty="0"/>
          </a:p>
          <a:p>
            <a:r>
              <a:rPr lang="en-GB" dirty="0"/>
              <a:t>He was </a:t>
            </a:r>
            <a:r>
              <a:rPr lang="en-GB" dirty="0">
                <a:solidFill>
                  <a:srgbClr val="FF0000"/>
                </a:solidFill>
              </a:rPr>
              <a:t>assassinated </a:t>
            </a:r>
            <a:r>
              <a:rPr lang="en-GB" dirty="0"/>
              <a:t>on 20</a:t>
            </a:r>
            <a:r>
              <a:rPr lang="en-GB" baseline="30000" dirty="0"/>
              <a:t>th</a:t>
            </a:r>
            <a:r>
              <a:rPr lang="en-GB" dirty="0"/>
              <a:t> March 1913 as he was about to board a train to Beijing. </a:t>
            </a:r>
          </a:p>
          <a:p>
            <a:endParaRPr lang="en-GB" dirty="0"/>
          </a:p>
          <a:p>
            <a:r>
              <a:rPr lang="en-GB" dirty="0"/>
              <a:t>In May, KMT military governors were dismissed and Nanjing was </a:t>
            </a:r>
            <a:r>
              <a:rPr lang="en-GB" dirty="0">
                <a:solidFill>
                  <a:srgbClr val="00B0F0"/>
                </a:solidFill>
              </a:rPr>
              <a:t>occupied </a:t>
            </a:r>
            <a:r>
              <a:rPr lang="en-GB" dirty="0"/>
              <a:t>by Yuan </a:t>
            </a:r>
            <a:r>
              <a:rPr lang="en-GB" dirty="0" err="1"/>
              <a:t>Shikai’s</a:t>
            </a:r>
            <a:r>
              <a:rPr lang="en-GB" dirty="0"/>
              <a:t> troops. The new assembly was </a:t>
            </a:r>
            <a:r>
              <a:rPr lang="en-GB" dirty="0">
                <a:solidFill>
                  <a:srgbClr val="92D050"/>
                </a:solidFill>
              </a:rPr>
              <a:t>forced to elect</a:t>
            </a:r>
            <a:r>
              <a:rPr lang="en-GB" dirty="0"/>
              <a:t> Yuan as president for five years and the </a:t>
            </a:r>
            <a:r>
              <a:rPr lang="en-GB" dirty="0">
                <a:solidFill>
                  <a:srgbClr val="FFC000"/>
                </a:solidFill>
              </a:rPr>
              <a:t>KMT was banned</a:t>
            </a:r>
            <a:r>
              <a:rPr lang="en-GB" dirty="0"/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196" y="1325563"/>
            <a:ext cx="3309336" cy="3971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078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The Twenty-One Demands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3342"/>
            <a:ext cx="5548745" cy="562465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Yuan had become leader of a China facing </a:t>
            </a:r>
            <a:r>
              <a:rPr lang="en-GB" dirty="0">
                <a:solidFill>
                  <a:srgbClr val="FFC000"/>
                </a:solidFill>
              </a:rPr>
              <a:t>serious problems</a:t>
            </a:r>
            <a:r>
              <a:rPr lang="en-GB" dirty="0"/>
              <a:t>. The regime he led relied on foreign loans. </a:t>
            </a:r>
            <a:r>
              <a:rPr lang="en-GB" dirty="0">
                <a:solidFill>
                  <a:srgbClr val="FF0000"/>
                </a:solidFill>
              </a:rPr>
              <a:t>Tax income was declining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Luckily, WW1 had distracted many foreign governments but Japan took advantage of China’s weakness and in January 1915, presented the </a:t>
            </a:r>
            <a:r>
              <a:rPr lang="en-GB" dirty="0">
                <a:solidFill>
                  <a:srgbClr val="00B0F0"/>
                </a:solidFill>
              </a:rPr>
              <a:t>21 Demands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Yuan was </a:t>
            </a:r>
            <a:r>
              <a:rPr lang="en-GB" dirty="0">
                <a:solidFill>
                  <a:srgbClr val="FFFF00"/>
                </a:solidFill>
              </a:rPr>
              <a:t>forced to sign these demands</a:t>
            </a:r>
            <a:r>
              <a:rPr lang="en-GB" dirty="0"/>
              <a:t>, further undermining his authority.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386" y="1325563"/>
            <a:ext cx="3401291" cy="204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386" y="3854612"/>
            <a:ext cx="3349503" cy="2224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846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55863" y="187037"/>
            <a:ext cx="8832273" cy="65358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veling _Typewriter" panose="02000506000000020004" pitchFamily="2" charset="0"/>
              </a:rPr>
              <a:t>The 21-Demands – January 1915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aveling _Typewriter" panose="02000506000000020004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veling _Typewriter" panose="02000506000000020004" pitchFamily="2" charset="0"/>
              </a:rPr>
              <a:t>Group 1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veling _Typewriter" panose="02000506000000020004" pitchFamily="2" charset="0"/>
              </a:rPr>
              <a:t> – Japan to have control of Shandong Province and its economy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aveling _Typewriter" panose="02000506000000020004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veling _Typewriter" panose="02000506000000020004" pitchFamily="2" charset="0"/>
              </a:rPr>
              <a:t>Group 2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veling _Typewriter" panose="02000506000000020004" pitchFamily="2" charset="0"/>
              </a:rPr>
              <a:t> – Japan to be given economic influence over Manchuria and East Mongolia, including all railways and the city of Port Arthur (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veling _Typewriter" panose="02000506000000020004" pitchFamily="2" charset="0"/>
              </a:rPr>
              <a:t>Lushan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veling _Typewriter" panose="02000506000000020004" pitchFamily="2" charset="0"/>
              </a:rPr>
              <a:t>).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aveling _Typewriter" panose="02000506000000020004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veling _Typewriter" panose="02000506000000020004" pitchFamily="2" charset="0"/>
              </a:rPr>
              <a:t>Group 3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veling _Typewriter" panose="02000506000000020004" pitchFamily="2" charset="0"/>
              </a:rPr>
              <a:t> – Japan to be given control over the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veling _Typewriter" panose="02000506000000020004" pitchFamily="2" charset="0"/>
              </a:rPr>
              <a:t>Hanyeping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veling _Typewriter" panose="02000506000000020004" pitchFamily="2" charset="0"/>
              </a:rPr>
              <a:t> Mining Complex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aveling _Typewriter" panose="02000506000000020004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veling _Typewriter" panose="02000506000000020004" pitchFamily="2" charset="0"/>
              </a:rPr>
              <a:t>Group 4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veling _Typewriter" panose="02000506000000020004" pitchFamily="2" charset="0"/>
              </a:rPr>
              <a:t> – China is not permitted to cede land to any foreign power apart from Japan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aveling _Typewriter" panose="02000506000000020004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veling _Typewriter" panose="02000506000000020004" pitchFamily="2" charset="0"/>
              </a:rPr>
              <a:t>Group 5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veling _Typewriter" panose="02000506000000020004" pitchFamily="2" charset="0"/>
              </a:rPr>
              <a:t> – Japan to be given influence over all important political, military and financial decisions, Japanese workers to be employed in the Chinese Police Force</a:t>
            </a:r>
          </a:p>
        </p:txBody>
      </p:sp>
    </p:spTree>
    <p:extLst>
      <p:ext uri="{BB962C8B-B14F-4D97-AF65-F5344CB8AC3E}">
        <p14:creationId xmlns:p14="http://schemas.microsoft.com/office/powerpoint/2010/main" val="3602295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The Twenty-One Demands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3342"/>
            <a:ext cx="5548745" cy="562465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Despite this </a:t>
            </a:r>
            <a:r>
              <a:rPr lang="en-GB" dirty="0">
                <a:solidFill>
                  <a:srgbClr val="FFFF00"/>
                </a:solidFill>
              </a:rPr>
              <a:t>humiliation</a:t>
            </a:r>
            <a:r>
              <a:rPr lang="en-GB" dirty="0"/>
              <a:t> by the Japanese, Yuan pressed ahead with his plans. He declared himself </a:t>
            </a:r>
            <a:r>
              <a:rPr lang="en-GB" dirty="0">
                <a:solidFill>
                  <a:srgbClr val="92D050"/>
                </a:solidFill>
              </a:rPr>
              <a:t>emperor of China </a:t>
            </a:r>
            <a:r>
              <a:rPr lang="en-GB" dirty="0"/>
              <a:t>but this just triggered revolts. Yunnan declared </a:t>
            </a:r>
            <a:r>
              <a:rPr lang="en-GB" dirty="0">
                <a:solidFill>
                  <a:srgbClr val="FF0000"/>
                </a:solidFill>
              </a:rPr>
              <a:t>independence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Yuan reluctantly </a:t>
            </a:r>
            <a:r>
              <a:rPr lang="en-GB" dirty="0">
                <a:solidFill>
                  <a:srgbClr val="00B0F0"/>
                </a:solidFill>
              </a:rPr>
              <a:t>back-peddled</a:t>
            </a:r>
            <a:r>
              <a:rPr lang="en-GB" dirty="0"/>
              <a:t> and dropped the plans in March 1916. In June, he </a:t>
            </a:r>
            <a:r>
              <a:rPr lang="en-GB" dirty="0">
                <a:solidFill>
                  <a:srgbClr val="92D050"/>
                </a:solidFill>
              </a:rPr>
              <a:t>died aged 56</a:t>
            </a:r>
            <a:r>
              <a:rPr lang="en-GB" dirty="0"/>
              <a:t>. He was replaced by the vice president but in July 1917, he fell victim to a </a:t>
            </a:r>
            <a:r>
              <a:rPr lang="en-GB" dirty="0">
                <a:solidFill>
                  <a:srgbClr val="FFC000"/>
                </a:solidFill>
              </a:rPr>
              <a:t>coup </a:t>
            </a:r>
            <a:r>
              <a:rPr lang="en-GB" dirty="0"/>
              <a:t>by Yuan’s commanders. The era of the warlords had begun.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325" y="218209"/>
            <a:ext cx="2839102" cy="3525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822" y="2992580"/>
            <a:ext cx="2913184" cy="3701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19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Reasons for the failure of Yuan </a:t>
            </a:r>
            <a:r>
              <a:rPr lang="en-GB" b="1" u="sng" dirty="0" err="1"/>
              <a:t>Shikai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" y="1146220"/>
            <a:ext cx="9144001" cy="571178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u="sng" dirty="0"/>
              <a:t>Provincialism of the Gentry</a:t>
            </a:r>
            <a:r>
              <a:rPr lang="en-GB" b="1" dirty="0"/>
              <a:t> </a:t>
            </a:r>
            <a:r>
              <a:rPr lang="en-GB" dirty="0"/>
              <a:t>- Local gentry feared that a restored monarchy would successful </a:t>
            </a:r>
            <a:r>
              <a:rPr lang="en-GB" dirty="0">
                <a:solidFill>
                  <a:srgbClr val="FFC000"/>
                </a:solidFill>
              </a:rPr>
              <a:t>centralise </a:t>
            </a:r>
            <a:r>
              <a:rPr lang="en-GB" dirty="0"/>
              <a:t>power again, harming their own interests and independence.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b="1" u="sng" dirty="0"/>
              <a:t>Military Followers</a:t>
            </a:r>
            <a:r>
              <a:rPr lang="en-GB" dirty="0"/>
              <a:t> – Yuan’s generals made use of him to gain power for themselves in their local areas. Restoring the monarchy </a:t>
            </a:r>
            <a:r>
              <a:rPr lang="en-GB" dirty="0">
                <a:solidFill>
                  <a:srgbClr val="00B0F0"/>
                </a:solidFill>
              </a:rPr>
              <a:t>threatened their newly won power</a:t>
            </a:r>
            <a:r>
              <a:rPr lang="en-GB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b="1" u="sng" dirty="0"/>
              <a:t>Strength of Republicanism</a:t>
            </a:r>
            <a:r>
              <a:rPr lang="en-GB" dirty="0"/>
              <a:t> – The idea of a republic had become </a:t>
            </a:r>
            <a:r>
              <a:rPr lang="en-GB" dirty="0">
                <a:solidFill>
                  <a:srgbClr val="92D050"/>
                </a:solidFill>
              </a:rPr>
              <a:t>embedded</a:t>
            </a:r>
            <a:r>
              <a:rPr lang="en-GB" dirty="0"/>
              <a:t> amongst intellectuals. Restoring the monarchy was seen as a backward step.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b="1" u="sng" dirty="0"/>
              <a:t>21-Demands</a:t>
            </a:r>
            <a:r>
              <a:rPr lang="en-GB" dirty="0"/>
              <a:t> – By accepting the 21-Demands, Yuan’s popularity and credibility was </a:t>
            </a:r>
            <a:r>
              <a:rPr lang="en-GB" dirty="0">
                <a:solidFill>
                  <a:srgbClr val="FFFF00"/>
                </a:solidFill>
              </a:rPr>
              <a:t>serious damaged</a:t>
            </a:r>
            <a:r>
              <a:rPr lang="en-GB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57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Legacy of Yuan’s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" y="1146220"/>
            <a:ext cx="9144001" cy="571178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After Yuan’s death, the old parliament was </a:t>
            </a:r>
            <a:r>
              <a:rPr lang="en-GB" dirty="0">
                <a:solidFill>
                  <a:srgbClr val="FFFF00"/>
                </a:solidFill>
              </a:rPr>
              <a:t>re-established</a:t>
            </a:r>
            <a:r>
              <a:rPr lang="en-GB" dirty="0"/>
              <a:t> in August 1916, and the original 1912 constitution was followed again.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Some intellectuals became </a:t>
            </a:r>
            <a:r>
              <a:rPr lang="en-GB" dirty="0">
                <a:solidFill>
                  <a:srgbClr val="00B0F0"/>
                </a:solidFill>
              </a:rPr>
              <a:t>disillusioned with republicanism and monarchy</a:t>
            </a:r>
            <a:r>
              <a:rPr lang="en-GB" dirty="0"/>
              <a:t>, turning to new ideas like </a:t>
            </a:r>
            <a:r>
              <a:rPr lang="en-GB" dirty="0">
                <a:solidFill>
                  <a:srgbClr val="FF0000"/>
                </a:solidFill>
              </a:rPr>
              <a:t>communism</a:t>
            </a:r>
            <a:r>
              <a:rPr lang="en-GB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However Yuan had significantly </a:t>
            </a:r>
            <a:r>
              <a:rPr lang="en-GB" dirty="0">
                <a:solidFill>
                  <a:srgbClr val="92D050"/>
                </a:solidFill>
              </a:rPr>
              <a:t>weakened the power of the central government</a:t>
            </a:r>
            <a:r>
              <a:rPr lang="en-GB" dirty="0"/>
              <a:t>. China was divided. His old generals who he relied upon to rule, began to dominate the provinces, ignoring Beijing. This led to the </a:t>
            </a:r>
            <a:r>
              <a:rPr lang="en-GB" dirty="0">
                <a:solidFill>
                  <a:srgbClr val="FFFF00"/>
                </a:solidFill>
              </a:rPr>
              <a:t>warlord period </a:t>
            </a:r>
            <a:r>
              <a:rPr lang="en-GB" dirty="0"/>
              <a:t>until 1927.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Social and economic reforms had been neglected by Yuan, which weakened China and </a:t>
            </a:r>
            <a:r>
              <a:rPr lang="en-GB" dirty="0">
                <a:solidFill>
                  <a:srgbClr val="FFC000"/>
                </a:solidFill>
              </a:rPr>
              <a:t>encouraged more aggressive demands</a:t>
            </a:r>
            <a:r>
              <a:rPr lang="en-GB" dirty="0"/>
              <a:t> from Japan.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50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1734</TotalTime>
  <Words>1952</Words>
  <Application>Microsoft Office PowerPoint</Application>
  <PresentationFormat>Presentación en pantalla (4:3)</PresentationFormat>
  <Paragraphs>167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How did China change during the warlord period?</vt:lpstr>
      <vt:lpstr>After the Revolution</vt:lpstr>
      <vt:lpstr>December 1912 Elections</vt:lpstr>
      <vt:lpstr>Yuan Shikai takes over</vt:lpstr>
      <vt:lpstr>The Twenty-One Demands</vt:lpstr>
      <vt:lpstr>Presentación de PowerPoint</vt:lpstr>
      <vt:lpstr>The Twenty-One Demands</vt:lpstr>
      <vt:lpstr>Reasons for the failure of Yuan Shikai</vt:lpstr>
      <vt:lpstr>Legacy of Yuan’s Rule</vt:lpstr>
      <vt:lpstr>Era of the Warlords</vt:lpstr>
      <vt:lpstr>May 4th Movement</vt:lpstr>
      <vt:lpstr>The May 4th Demonstrations (五四运动)</vt:lpstr>
      <vt:lpstr>The Warlord Period</vt:lpstr>
      <vt:lpstr>The Warlord Period</vt:lpstr>
      <vt:lpstr>    </vt:lpstr>
      <vt:lpstr>The Warlord Period</vt:lpstr>
      <vt:lpstr>The Chinese Communist Party (CCP)</vt:lpstr>
      <vt:lpstr>The Chinese Communist Party (CCP)</vt:lpstr>
      <vt:lpstr>The Chinese Communist Party (CCP)</vt:lpstr>
      <vt:lpstr>The Chinese Communist Party (CCP)</vt:lpstr>
      <vt:lpstr>The Chinese Communist Party (CCP)</vt:lpstr>
      <vt:lpstr>The Chinese Communist Party (CCP)</vt:lpstr>
      <vt:lpstr>The Kuomintang (KMT/GMD)</vt:lpstr>
      <vt:lpstr>The Kuomintang </vt:lpstr>
      <vt:lpstr>Sun Yat-sen Dies…</vt:lpstr>
      <vt:lpstr>The Northern Expedition 1926-1928</vt:lpstr>
      <vt:lpstr>Presentación de PowerPoint</vt:lpstr>
      <vt:lpstr>The Shanghai Massacres - 1927</vt:lpstr>
      <vt:lpstr>Summary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did China change during the warlord period?</dc:title>
  <dc:creator>Stephen Budd</dc:creator>
  <cp:lastModifiedBy>Claire</cp:lastModifiedBy>
  <cp:revision>27</cp:revision>
  <dcterms:created xsi:type="dcterms:W3CDTF">2013-12-07T05:41:53Z</dcterms:created>
  <dcterms:modified xsi:type="dcterms:W3CDTF">2017-09-18T07:06:16Z</dcterms:modified>
</cp:coreProperties>
</file>