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257" r:id="rId4"/>
    <p:sldId id="258" r:id="rId5"/>
    <p:sldId id="260" r:id="rId6"/>
    <p:sldId id="272" r:id="rId7"/>
    <p:sldId id="261" r:id="rId8"/>
    <p:sldId id="273" r:id="rId9"/>
    <p:sldId id="274" r:id="rId10"/>
    <p:sldId id="263" r:id="rId11"/>
    <p:sldId id="276" r:id="rId12"/>
    <p:sldId id="275" r:id="rId13"/>
    <p:sldId id="265" r:id="rId14"/>
    <p:sldId id="266" r:id="rId15"/>
    <p:sldId id="267" r:id="rId16"/>
    <p:sldId id="277" r:id="rId17"/>
    <p:sldId id="278" r:id="rId18"/>
    <p:sldId id="268" r:id="rId19"/>
    <p:sldId id="279" r:id="rId20"/>
    <p:sldId id="280" r:id="rId21"/>
    <p:sldId id="281" r:id="rId22"/>
    <p:sldId id="282" r:id="rId23"/>
    <p:sldId id="283" r:id="rId24"/>
    <p:sldId id="284" r:id="rId25"/>
    <p:sldId id="285" r:id="rId26"/>
    <p:sldId id="269" r:id="rId27"/>
    <p:sldId id="286" r:id="rId28"/>
    <p:sldId id="287" r:id="rId29"/>
    <p:sldId id="270" r:id="rId30"/>
    <p:sldId id="2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8" d="100"/>
          <a:sy n="48" d="100"/>
        </p:scale>
        <p:origin x="-114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96348-FDB0-42E8-822F-07C2471EA2B5}" type="datetimeFigureOut">
              <a:rPr lang="en-GB" smtClean="0"/>
              <a:t>29/12/2013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9C18E-39FD-46F1-A064-7B7B28EFA066}"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FE9C18E-39FD-46F1-A064-7B7B28EFA066}" type="slidenum">
              <a:rPr lang="en-GB" smtClean="0"/>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FE9C18E-39FD-46F1-A064-7B7B28EFA066}" type="slidenum">
              <a:rPr lang="en-GB" smtClean="0"/>
              <a:t>27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AB0B55-6B88-4BAE-B482-2837B82A5E1E}" type="datetimeFigureOut">
              <a:rPr lang="en-GB" smtClean="0"/>
              <a:pPr/>
              <a:t>29/12/2013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54749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B0B55-6B88-4BAE-B482-2837B82A5E1E}" type="datetimeFigureOut">
              <a:rPr lang="en-GB" smtClean="0"/>
              <a:pPr/>
              <a:t>29/12/2013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355108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B0B55-6B88-4BAE-B482-2837B82A5E1E}" type="datetimeFigureOut">
              <a:rPr lang="en-GB" smtClean="0"/>
              <a:pPr/>
              <a:t>29/12/2013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374067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B0B55-6B88-4BAE-B482-2837B82A5E1E}" type="datetimeFigureOut">
              <a:rPr lang="en-GB" smtClean="0"/>
              <a:pPr/>
              <a:t>29/12/2013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176183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B0B55-6B88-4BAE-B482-2837B82A5E1E}" type="datetimeFigureOut">
              <a:rPr lang="en-GB" smtClean="0"/>
              <a:pPr/>
              <a:t>29/12/2013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221903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AB0B55-6B88-4BAE-B482-2837B82A5E1E}" type="datetimeFigureOut">
              <a:rPr lang="en-GB" smtClean="0"/>
              <a:pPr/>
              <a:t>29/12/2013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61444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AB0B55-6B88-4BAE-B482-2837B82A5E1E}" type="datetimeFigureOut">
              <a:rPr lang="en-GB" smtClean="0"/>
              <a:pPr/>
              <a:t>29/12/2013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88747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AB0B55-6B88-4BAE-B482-2837B82A5E1E}" type="datetimeFigureOut">
              <a:rPr lang="en-GB" smtClean="0"/>
              <a:pPr/>
              <a:t>29/12/2013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3754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B0B55-6B88-4BAE-B482-2837B82A5E1E}" type="datetimeFigureOut">
              <a:rPr lang="en-GB" smtClean="0"/>
              <a:pPr/>
              <a:t>29/12/2013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293618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B0B55-6B88-4BAE-B482-2837B82A5E1E}" type="datetimeFigureOut">
              <a:rPr lang="en-GB" smtClean="0"/>
              <a:pPr/>
              <a:t>29/12/2013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179828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B0B55-6B88-4BAE-B482-2837B82A5E1E}" type="datetimeFigureOut">
              <a:rPr lang="en-GB" smtClean="0"/>
              <a:pPr/>
              <a:t>29/12/2013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43416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B0B55-6B88-4BAE-B482-2837B82A5E1E}" type="datetimeFigureOut">
              <a:rPr lang="en-GB" smtClean="0"/>
              <a:pPr/>
              <a:t>29/12/2013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C2AFD-3E7E-4C92-8653-CA952C396606}" type="slidenum">
              <a:rPr lang="en-GB" smtClean="0"/>
              <a:pPr/>
              <a:t>‹#›</a:t>
            </a:fld>
            <a:endParaRPr lang="en-GB"/>
          </a:p>
        </p:txBody>
      </p:sp>
    </p:spTree>
    <p:extLst>
      <p:ext uri="{BB962C8B-B14F-4D97-AF65-F5344CB8AC3E}">
        <p14:creationId xmlns:p14="http://schemas.microsoft.com/office/powerpoint/2010/main" xmlns="" val="3178358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jpeg"/><Relationship Id="rId18" Type="http://schemas.openxmlformats.org/officeDocument/2006/relationships/image" Target="../media/image12.jpeg"/><Relationship Id="rId26" Type="http://schemas.openxmlformats.org/officeDocument/2006/relationships/image" Target="../media/image16.png"/><Relationship Id="rId3" Type="http://schemas.openxmlformats.org/officeDocument/2006/relationships/hyperlink" Target="http://en.wikipedia.org/wiki/File:Naval_battle_between_Taiping-Qing_on_Yangtze.jpg" TargetMode="External"/><Relationship Id="rId21" Type="http://schemas.openxmlformats.org/officeDocument/2006/relationships/hyperlink" Target="http://en.wikipedia.org/wiki/File:%E4%B8%AD%E5%9C%8B%E5%B7%A5%E8%BE%B2%E7%B4%85%E8%BB%8D%E8%BB%8D%E6%97%97.svg" TargetMode="External"/><Relationship Id="rId7" Type="http://schemas.openxmlformats.org/officeDocument/2006/relationships/hyperlink" Target="http://en.wikipedia.org/wiki/File:Red_Guards.jpg" TargetMode="External"/><Relationship Id="rId12" Type="http://schemas.openxmlformats.org/officeDocument/2006/relationships/image" Target="../media/image7.jpeg"/><Relationship Id="rId17" Type="http://schemas.openxmlformats.org/officeDocument/2006/relationships/hyperlink" Target="http://en.wikipedia.org/wiki/File:IJA_troops_enter_Mukden.jpg" TargetMode="External"/><Relationship Id="rId25" Type="http://schemas.openxmlformats.org/officeDocument/2006/relationships/hyperlink" Target="http://en.wikipedia.org/wiki/File:Hammer_and_Sickle_Red_Star_with_Glow.png" TargetMode="External"/><Relationship Id="rId2" Type="http://schemas.openxmlformats.org/officeDocument/2006/relationships/image" Target="../media/image2.jpeg"/><Relationship Id="rId16" Type="http://schemas.openxmlformats.org/officeDocument/2006/relationships/image" Target="../media/image11.jpeg"/><Relationship Id="rId20"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http://en.wikipedia.org/wiki/File:Mao.jpg" TargetMode="External"/><Relationship Id="rId24" Type="http://schemas.openxmlformats.org/officeDocument/2006/relationships/image" Target="../media/image15.png"/><Relationship Id="rId5" Type="http://schemas.openxmlformats.org/officeDocument/2006/relationships/hyperlink" Target="http://en.wikipedia.org/wiki/File:China,_Mao_(2).jpg" TargetMode="External"/><Relationship Id="rId15" Type="http://schemas.openxmlformats.org/officeDocument/2006/relationships/image" Target="../media/image10.jpeg"/><Relationship Id="rId23" Type="http://schemas.openxmlformats.org/officeDocument/2006/relationships/hyperlink" Target="//upload.wikimedia.org/wikipedia/commons/f/fe/China_Qing_Dynasty_Flag_1889.svg" TargetMode="External"/><Relationship Id="rId10" Type="http://schemas.openxmlformats.org/officeDocument/2006/relationships/image" Target="../media/image6.jpeg"/><Relationship Id="rId19" Type="http://schemas.openxmlformats.org/officeDocument/2006/relationships/hyperlink" Target="http://en.wikipedia.org/wiki/File:Location_of_the_First_Congress_of_the_Chinese_Communist_Party_Xintiandi_Shanghai_July_1921.jpg" TargetMode="External"/><Relationship Id="rId4" Type="http://schemas.openxmlformats.org/officeDocument/2006/relationships/image" Target="../media/image3.jpeg"/><Relationship Id="rId9" Type="http://schemas.openxmlformats.org/officeDocument/2006/relationships/hyperlink" Target="//upload.wikimedia.org/wikipedia/commons/9/9a/Empress_Dowager_Cixi_(c._1890).jpg" TargetMode="External"/><Relationship Id="rId14" Type="http://schemas.openxmlformats.org/officeDocument/2006/relationships/image" Target="../media/image9.png"/><Relationship Id="rId22"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9/9a/Empress_Dowager_Cixi_(c._1890).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afe.easia.columbia.edu/timelines/china_modern_timeline.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Jiang Jieshi also Chiang Kai-she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37413" y="2779024"/>
            <a:ext cx="1114425" cy="1443038"/>
          </a:xfrm>
          <a:prstGeom prst="rect">
            <a:avLst/>
          </a:prstGeom>
          <a:noFill/>
          <a:extLst>
            <a:ext uri="{909E8E84-426E-40DD-AFC4-6F175D3DCCD1}">
              <a14:hiddenFill xmlns:a14="http://schemas.microsoft.com/office/drawing/2010/main" xmlns="">
                <a:solidFill>
                  <a:srgbClr val="FFFFFF"/>
                </a:solidFill>
              </a14:hiddenFill>
            </a:ext>
          </a:extLst>
        </p:spPr>
      </p:pic>
      <p:pic>
        <p:nvPicPr>
          <p:cNvPr id="1050" name="Picture 26" descr="Naval battle between Taiping-Qing on Yangtze.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53161">
            <a:off x="6472325" y="4077596"/>
            <a:ext cx="285750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8" name="Picture 24" descr="http://upload.wikimedia.org/wikipedia/commons/thumb/1/1c/China%2C_Mao_%282%29.jpg/280px-China%2C_Mao_%282%29.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1369298">
            <a:off x="4345602" y="-45823"/>
            <a:ext cx="2667000" cy="20574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upload.wikimedia.org/wikipedia/commons/thumb/c/c1/Red_Guards.jpg/275px-Red_Guards.jpg">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21196128">
            <a:off x="-217050" y="-185735"/>
            <a:ext cx="2619375" cy="218122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File:Empress Dowager Cixi (c. 1890).jpg">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21239590">
            <a:off x="-535362" y="3475899"/>
            <a:ext cx="2144137" cy="297796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Mao.jpg">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rot="272624">
            <a:off x="7195004" y="23702"/>
            <a:ext cx="2095500" cy="2676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Sun Yat-sen"/>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49685" y="2098684"/>
            <a:ext cx="1114425" cy="1500188"/>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forbidden city beijing china travel pictures photos"/>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21341917">
            <a:off x="4923776" y="5001931"/>
            <a:ext cx="2571750" cy="1796354"/>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First Opium wa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rot="231672">
            <a:off x="2152364" y="67029"/>
            <a:ext cx="2060228" cy="2060228"/>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Learn from the workers, peasants and soldiers"/>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55576" y="4928122"/>
            <a:ext cx="1428750" cy="2047875"/>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IJA troops enter Mukden.jpg">
            <a:hlinkClick r:id="rId17"/>
          </p:cNvPr>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rot="219169">
            <a:off x="3141331" y="4569910"/>
            <a:ext cx="2088232" cy="219960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3568" y="1988840"/>
            <a:ext cx="7772400" cy="1979266"/>
          </a:xfrm>
        </p:spPr>
        <p:style>
          <a:lnRef idx="2">
            <a:schemeClr val="dk1"/>
          </a:lnRef>
          <a:fillRef idx="1">
            <a:schemeClr val="lt1"/>
          </a:fillRef>
          <a:effectRef idx="0">
            <a:schemeClr val="dk1"/>
          </a:effectRef>
          <a:fontRef idx="minor">
            <a:schemeClr val="dk1"/>
          </a:fontRef>
        </p:style>
        <p:txBody>
          <a:bodyPr>
            <a:normAutofit/>
          </a:bodyPr>
          <a:lstStyle/>
          <a:p>
            <a:r>
              <a:rPr lang="en-GB" dirty="0" smtClean="0">
                <a:latin typeface="Copperplate Gothic Bold" pitchFamily="34" charset="0"/>
              </a:rPr>
              <a:t>The Founding of the People’s Republic of China </a:t>
            </a:r>
            <a:endParaRPr lang="en-GB" dirty="0">
              <a:latin typeface="Copperplate Gothic Bold" pitchFamily="34" charset="0"/>
            </a:endParaRPr>
          </a:p>
        </p:txBody>
      </p:sp>
      <p:pic>
        <p:nvPicPr>
          <p:cNvPr id="1044" name="Picture 20" descr="http://upload.wikimedia.org/wikipedia/commons/thumb/4/46/Location_of_the_First_Congress_of_the_Chinese_Communist_Party_Xintiandi_Shanghai_July_1921.jpg/150px-Location_of_the_First_Congress_of_the_Chinese_Communist_Party_Xintiandi_Shanghai_July_1921.jpg">
            <a:hlinkClick r:id="rId19"/>
          </p:cNvPr>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rot="183320">
            <a:off x="1742840" y="4071474"/>
            <a:ext cx="1556579" cy="2179212"/>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http://upload.wikimedia.org/wikipedia/commons/thumb/1/13/%E4%B8%AD%E5%9C%8B%E5%B7%A5%E8%BE%B2%E7%B4%85%E8%BB%8D%E8%BB%8D%E6%97%97.svg/180px-%E4%B8%AD%E5%9C%8B%E5%B7%A5%E8%BE%B2%E7%B4%85%E8%BB%8D%E8%BB%8D%E6%97%97.svg.png">
            <a:hlinkClick r:id="rId21"/>
          </p:cNvP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rot="446650">
            <a:off x="6026782" y="510993"/>
            <a:ext cx="1714500" cy="11239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p:ph type="subTitle" idx="1"/>
          </p:nvPr>
        </p:nvSpPr>
        <p:spPr>
          <a:xfrm>
            <a:off x="1723600" y="4151725"/>
            <a:ext cx="5920794" cy="864096"/>
          </a:xfrm>
        </p:spPr>
        <p:style>
          <a:lnRef idx="2">
            <a:schemeClr val="dk1"/>
          </a:lnRef>
          <a:fillRef idx="1">
            <a:schemeClr val="lt1"/>
          </a:fillRef>
          <a:effectRef idx="0">
            <a:schemeClr val="dk1"/>
          </a:effectRef>
          <a:fontRef idx="minor">
            <a:schemeClr val="dk1"/>
          </a:fontRef>
        </p:style>
        <p:txBody>
          <a:bodyPr/>
          <a:lstStyle/>
          <a:p>
            <a:r>
              <a:rPr lang="en-GB" dirty="0" smtClean="0">
                <a:latin typeface="Copperplate Gothic Bold" pitchFamily="34" charset="0"/>
              </a:rPr>
              <a:t>Understanding Imperial China</a:t>
            </a:r>
            <a:endParaRPr lang="en-GB" dirty="0">
              <a:latin typeface="Copperplate Gothic Bold" pitchFamily="34" charset="0"/>
            </a:endParaRPr>
          </a:p>
        </p:txBody>
      </p:sp>
      <p:pic>
        <p:nvPicPr>
          <p:cNvPr id="1052" name="Picture 28" descr="File:China Qing Dynasty Flag 1889.svg">
            <a:hlinkClick r:id="rId23"/>
          </p:cNvP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7402051" y="5723242"/>
            <a:ext cx="1702136" cy="1134758"/>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upload.wikimedia.org/wikipedia/commons/thumb/c/c3/Hammer_and_Sickle_Red_Star_with_Glow.png/125px-Hammer_and_Sickle_Red_Star_with_Glow.png">
            <a:hlinkClick r:id="rId25"/>
          </p:cNvPr>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2085334" y="5773164"/>
            <a:ext cx="1190625" cy="1190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404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Qing Dynasty</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altLang="zh-CN" dirty="0" smtClean="0"/>
              <a:t>The Manchurians in the North East of China (</a:t>
            </a:r>
            <a:r>
              <a:rPr lang="zh-CN" altLang="en-US" dirty="0" smtClean="0"/>
              <a:t>東北</a:t>
            </a:r>
            <a:r>
              <a:rPr lang="en-US" altLang="zh-CN" dirty="0" smtClean="0"/>
              <a:t>)</a:t>
            </a:r>
            <a:r>
              <a:rPr lang="zh-CN" altLang="en-US" dirty="0" smtClean="0"/>
              <a:t> </a:t>
            </a:r>
            <a:r>
              <a:rPr lang="en-US" altLang="zh-CN" dirty="0" smtClean="0"/>
              <a:t>crossed the Great Wall with the intention of ‘defending the Ming’ and defeating the rebellion</a:t>
            </a:r>
          </a:p>
          <a:p>
            <a:r>
              <a:rPr lang="en-US" dirty="0" smtClean="0"/>
              <a:t>Soon after the Qing dynasty was founded which was soon to greatly </a:t>
            </a:r>
          </a:p>
          <a:p>
            <a:pPr>
              <a:buNone/>
            </a:pPr>
            <a:r>
              <a:rPr lang="en-US" dirty="0" smtClean="0"/>
              <a:t>change the face of China</a:t>
            </a:r>
            <a:endParaRPr lang="en-GB" dirty="0"/>
          </a:p>
        </p:txBody>
      </p:sp>
      <p:pic>
        <p:nvPicPr>
          <p:cNvPr id="8196" name="Picture 4" descr="http://upload.wikimedia.org/wikipedia/commons/thumb/e/e3/Qing_hunting_party.jpg/350px-Qing_hunting_party.jpg"/>
          <p:cNvPicPr>
            <a:picLocks noChangeAspect="1" noChangeArrowheads="1"/>
          </p:cNvPicPr>
          <p:nvPr/>
        </p:nvPicPr>
        <p:blipFill>
          <a:blip r:embed="rId2" cstate="print"/>
          <a:srcRect/>
          <a:stretch>
            <a:fillRect/>
          </a:stretch>
        </p:blipFill>
        <p:spPr bwMode="auto">
          <a:xfrm rot="250038">
            <a:off x="5191115" y="4287067"/>
            <a:ext cx="3877899" cy="220486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Qing changes:</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smtClean="0"/>
              <a:t>Border expansion</a:t>
            </a:r>
          </a:p>
          <a:p>
            <a:r>
              <a:rPr lang="en-US" dirty="0" smtClean="0"/>
              <a:t>National dress</a:t>
            </a:r>
          </a:p>
          <a:p>
            <a:r>
              <a:rPr lang="en-US" dirty="0" smtClean="0"/>
              <a:t>Mandatory queue for men </a:t>
            </a:r>
          </a:p>
          <a:p>
            <a:r>
              <a:rPr lang="en-US" dirty="0" smtClean="0"/>
              <a:t>Influence on Mandarin (</a:t>
            </a:r>
            <a:r>
              <a:rPr lang="zh-CN" altLang="en-US" dirty="0" smtClean="0"/>
              <a:t>儿化音</a:t>
            </a:r>
            <a:r>
              <a:rPr lang="en-US" altLang="zh-CN" dirty="0" smtClean="0"/>
              <a:t>)</a:t>
            </a:r>
            <a:endParaRPr lang="en-GB" dirty="0"/>
          </a:p>
        </p:txBody>
      </p:sp>
      <p:pic>
        <p:nvPicPr>
          <p:cNvPr id="31748" name="Picture 4" descr="http://www.china-mike.com/wp-content/uploads/2011/03/chinese-queue-pigtail.jpg"/>
          <p:cNvPicPr>
            <a:picLocks noChangeAspect="1" noChangeArrowheads="1"/>
          </p:cNvPicPr>
          <p:nvPr/>
        </p:nvPicPr>
        <p:blipFill>
          <a:blip r:embed="rId2" cstate="print"/>
          <a:srcRect/>
          <a:stretch>
            <a:fillRect/>
          </a:stretch>
        </p:blipFill>
        <p:spPr bwMode="auto">
          <a:xfrm>
            <a:off x="5076056" y="4149080"/>
            <a:ext cx="3779912" cy="2434263"/>
          </a:xfrm>
          <a:prstGeom prst="rect">
            <a:avLst/>
          </a:prstGeom>
          <a:noFill/>
        </p:spPr>
      </p:pic>
      <p:pic>
        <p:nvPicPr>
          <p:cNvPr id="31750" name="Picture 6" descr="http://www.cozyladywear.com/static/images/20120903/long-length-qipao-cheongsam-chinese-wedding-dress-b4121c7d-600x800.jpg"/>
          <p:cNvPicPr>
            <a:picLocks noChangeAspect="1" noChangeArrowheads="1"/>
          </p:cNvPicPr>
          <p:nvPr/>
        </p:nvPicPr>
        <p:blipFill>
          <a:blip r:embed="rId3" cstate="print"/>
          <a:srcRect/>
          <a:stretch>
            <a:fillRect/>
          </a:stretch>
        </p:blipFill>
        <p:spPr bwMode="auto">
          <a:xfrm rot="205913">
            <a:off x="7092280" y="1268760"/>
            <a:ext cx="1618455" cy="22768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22" name="Picture 2" descr="http://youxie.ca/wp-content/uploads/2012/12/qingdynasty.gif"/>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Han </a:t>
            </a:r>
            <a:endParaRPr lang="en-GB" dirty="0"/>
          </a:p>
        </p:txBody>
      </p:sp>
      <p:sp>
        <p:nvSpPr>
          <p:cNvPr id="3" name="Content Placeholder 2"/>
          <p:cNvSpPr>
            <a:spLocks noGrp="1"/>
          </p:cNvSpPr>
          <p:nvPr>
            <p:ph idx="1"/>
          </p:nvPr>
        </p:nvSpPr>
        <p:spPr>
          <a:xfrm>
            <a:off x="457200" y="1600200"/>
            <a:ext cx="3682752" cy="4525963"/>
          </a:xfrm>
        </p:spPr>
        <p:style>
          <a:lnRef idx="2">
            <a:schemeClr val="dk1"/>
          </a:lnRef>
          <a:fillRef idx="1">
            <a:schemeClr val="lt1"/>
          </a:fillRef>
          <a:effectRef idx="0">
            <a:schemeClr val="dk1"/>
          </a:effectRef>
          <a:fontRef idx="minor">
            <a:schemeClr val="dk1"/>
          </a:fontRef>
        </p:style>
        <p:txBody>
          <a:bodyPr/>
          <a:lstStyle/>
          <a:p>
            <a:r>
              <a:rPr lang="en-US" dirty="0" smtClean="0"/>
              <a:t>China’s largest ethnic group</a:t>
            </a:r>
          </a:p>
          <a:p>
            <a:r>
              <a:rPr lang="en-US" dirty="0" smtClean="0"/>
              <a:t>Creators of classical China</a:t>
            </a:r>
          </a:p>
          <a:p>
            <a:r>
              <a:rPr lang="zh-CN" altLang="en-US" dirty="0" smtClean="0"/>
              <a:t>汉</a:t>
            </a:r>
            <a:r>
              <a:rPr lang="zh-CN" altLang="en-US" dirty="0" smtClean="0"/>
              <a:t>语</a:t>
            </a:r>
            <a:endParaRPr lang="en-US" altLang="zh-CN" dirty="0" smtClean="0"/>
          </a:p>
          <a:p>
            <a:pPr>
              <a:buNone/>
            </a:pPr>
            <a:endParaRPr lang="en-GB" dirty="0"/>
          </a:p>
        </p:txBody>
      </p:sp>
      <p:pic>
        <p:nvPicPr>
          <p:cNvPr id="7170" name="Picture 2" descr="http://www.china-mike.com/wp-content/uploads/2011/03/terracotta-army-warriors-xian.png"/>
          <p:cNvPicPr>
            <a:picLocks noChangeAspect="1" noChangeArrowheads="1"/>
          </p:cNvPicPr>
          <p:nvPr/>
        </p:nvPicPr>
        <p:blipFill>
          <a:blip r:embed="rId2" cstate="print"/>
          <a:srcRect/>
          <a:stretch>
            <a:fillRect/>
          </a:stretch>
        </p:blipFill>
        <p:spPr bwMode="auto">
          <a:xfrm>
            <a:off x="4860032" y="1772816"/>
            <a:ext cx="3580351" cy="1681961"/>
          </a:xfrm>
          <a:prstGeom prst="rect">
            <a:avLst/>
          </a:prstGeom>
          <a:noFill/>
        </p:spPr>
      </p:pic>
      <p:pic>
        <p:nvPicPr>
          <p:cNvPr id="7172" name="Picture 4" descr="http://orichinese.com/wp-content/uploads/2012/07/1-12062Q602494C.jpg"/>
          <p:cNvPicPr>
            <a:picLocks noChangeAspect="1" noChangeArrowheads="1"/>
          </p:cNvPicPr>
          <p:nvPr/>
        </p:nvPicPr>
        <p:blipFill>
          <a:blip r:embed="rId3" cstate="print"/>
          <a:srcRect/>
          <a:stretch>
            <a:fillRect/>
          </a:stretch>
        </p:blipFill>
        <p:spPr bwMode="auto">
          <a:xfrm>
            <a:off x="4499992" y="3933056"/>
            <a:ext cx="4392488" cy="252795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Manchu</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smtClean="0"/>
              <a:t>From modern </a:t>
            </a:r>
            <a:r>
              <a:rPr lang="zh-CN" altLang="en-US" dirty="0" smtClean="0"/>
              <a:t>东北 </a:t>
            </a:r>
            <a:endParaRPr lang="en-US" altLang="zh-CN" dirty="0" smtClean="0"/>
          </a:p>
          <a:p>
            <a:r>
              <a:rPr lang="en-US" dirty="0" smtClean="0"/>
              <a:t>Culturally different from the Han</a:t>
            </a:r>
          </a:p>
          <a:p>
            <a:r>
              <a:rPr lang="en-US" dirty="0" smtClean="0"/>
              <a:t>Due to immigration the </a:t>
            </a:r>
            <a:r>
              <a:rPr lang="en-US" dirty="0" err="1" smtClean="0"/>
              <a:t>Manchus</a:t>
            </a:r>
            <a:r>
              <a:rPr lang="en-US" dirty="0" smtClean="0"/>
              <a:t> have practically disappeared from modern China, only a few people can</a:t>
            </a:r>
          </a:p>
          <a:p>
            <a:pPr>
              <a:buNone/>
            </a:pPr>
            <a:r>
              <a:rPr lang="en-US" dirty="0" smtClean="0"/>
              <a:t> speak the Manchu</a:t>
            </a:r>
          </a:p>
          <a:p>
            <a:pPr>
              <a:buNone/>
            </a:pPr>
            <a:r>
              <a:rPr lang="en-US" dirty="0" smtClean="0"/>
              <a:t>language</a:t>
            </a:r>
            <a:endParaRPr lang="en-GB" dirty="0"/>
          </a:p>
        </p:txBody>
      </p:sp>
      <p:pic>
        <p:nvPicPr>
          <p:cNvPr id="6146" name="Picture 2" descr="http://upload.wikimedia.org/wikipedia/commons/e/e2/The_lords_prayer_in_manchu.jpg"/>
          <p:cNvPicPr>
            <a:picLocks noChangeAspect="1" noChangeArrowheads="1"/>
          </p:cNvPicPr>
          <p:nvPr/>
        </p:nvPicPr>
        <p:blipFill>
          <a:blip r:embed="rId2" cstate="print"/>
          <a:srcRect/>
          <a:stretch>
            <a:fillRect/>
          </a:stretch>
        </p:blipFill>
        <p:spPr bwMode="auto">
          <a:xfrm>
            <a:off x="5174117" y="3962075"/>
            <a:ext cx="3969883" cy="28959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5122" name="Picture 2" descr="https://encrypted-tbn3.gstatic.com/images?q=tbn:ANd9GcS0bK7_Q2zzk6NkBs_e1BzYVyS0uI1PlnZIOcO9A7y8_ORN8sSvHto9H2nL"/>
          <p:cNvPicPr>
            <a:picLocks noChangeAspect="1" noChangeArrowheads="1"/>
          </p:cNvPicPr>
          <p:nvPr/>
        </p:nvPicPr>
        <p:blipFill>
          <a:blip r:embed="rId2" cstate="print"/>
          <a:srcRect r="6154" b="7518"/>
          <a:stretch>
            <a:fillRect/>
          </a:stretch>
        </p:blipFill>
        <p:spPr bwMode="auto">
          <a:xfrm>
            <a:off x="0" y="0"/>
            <a:ext cx="9144000" cy="6858000"/>
          </a:xfrm>
          <a:prstGeom prst="rect">
            <a:avLst/>
          </a:prstGeom>
          <a:noFill/>
        </p:spPr>
      </p:pic>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altLang="zh-CN" dirty="0" smtClean="0"/>
              <a:t>Part 1:</a:t>
            </a:r>
            <a:br>
              <a:rPr lang="en-US" altLang="zh-CN" dirty="0" smtClean="0"/>
            </a:br>
            <a:r>
              <a:rPr lang="en-US" altLang="zh-CN" dirty="0" smtClean="0"/>
              <a:t>The Rule of the Qing</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Stable and secure</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err="1" smtClean="0"/>
              <a:t>Organised</a:t>
            </a:r>
            <a:r>
              <a:rPr lang="en-US" dirty="0" smtClean="0"/>
              <a:t> society on a feudal system</a:t>
            </a:r>
          </a:p>
          <a:p>
            <a:r>
              <a:rPr lang="en-US" dirty="0" smtClean="0"/>
              <a:t>Developed legal system</a:t>
            </a:r>
          </a:p>
          <a:p>
            <a:r>
              <a:rPr lang="en-US" dirty="0" smtClean="0"/>
              <a:t>Vietnam, Cambodia, Thailand and Korea as vassal states</a:t>
            </a:r>
          </a:p>
          <a:p>
            <a:r>
              <a:rPr lang="en-US" dirty="0" smtClean="0"/>
              <a:t>Conservative and Confucian</a:t>
            </a:r>
          </a:p>
          <a:p>
            <a:r>
              <a:rPr lang="en-US" dirty="0" smtClean="0"/>
              <a:t>Isolationist (China was still the Middle Kingdom) </a:t>
            </a:r>
          </a:p>
          <a:p>
            <a:r>
              <a:rPr lang="en-US" dirty="0" smtClean="0"/>
              <a:t>Inter-race marriage forbidden</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Contact with the West</a:t>
            </a:r>
            <a:endParaRPr lang="en-GB" dirty="0"/>
          </a:p>
        </p:txBody>
      </p:sp>
      <p:sp>
        <p:nvSpPr>
          <p:cNvPr id="3" name="Content Placeholder 2"/>
          <p:cNvSpPr>
            <a:spLocks noGrp="1"/>
          </p:cNvSpPr>
          <p:nvPr>
            <p:ph idx="1"/>
          </p:nvPr>
        </p:nvSpPr>
        <p:spPr>
          <a:xfrm>
            <a:off x="457200" y="1600201"/>
            <a:ext cx="8229600" cy="2404863"/>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US" dirty="0" smtClean="0"/>
              <a:t>Traditionalists looked down on Western technology and science</a:t>
            </a:r>
          </a:p>
          <a:p>
            <a:r>
              <a:rPr lang="en-US" dirty="0" smtClean="0"/>
              <a:t>Trade was heavily restricted to one season a year and only in Canton (Canton system)</a:t>
            </a:r>
          </a:p>
          <a:p>
            <a:r>
              <a:rPr lang="en-US" dirty="0" smtClean="0"/>
              <a:t>Did not want Western goods- something that began to anger the West….</a:t>
            </a:r>
            <a:endParaRPr lang="en-GB" dirty="0"/>
          </a:p>
        </p:txBody>
      </p:sp>
      <p:pic>
        <p:nvPicPr>
          <p:cNvPr id="36866" name="Picture 2" descr="http://ocw.mit.edu/ans7870/21f/21f.027/rise_fall_canton_01/image/nmm_1805-10_ZBA1291_Da23833.jpg"/>
          <p:cNvPicPr>
            <a:picLocks noChangeAspect="1" noChangeArrowheads="1"/>
          </p:cNvPicPr>
          <p:nvPr/>
        </p:nvPicPr>
        <p:blipFill>
          <a:blip r:embed="rId2" cstate="print"/>
          <a:srcRect/>
          <a:stretch>
            <a:fillRect/>
          </a:stretch>
        </p:blipFill>
        <p:spPr bwMode="auto">
          <a:xfrm>
            <a:off x="1403648" y="4077072"/>
            <a:ext cx="5924550" cy="25431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098" name="Picture 2" descr="http://alphahistory.com/chineserevolution/wp-content/uploads/2013/06/wuchangfrieze.jpg"/>
          <p:cNvPicPr>
            <a:picLocks noChangeAspect="1" noChangeArrowheads="1"/>
          </p:cNvPicPr>
          <p:nvPr/>
        </p:nvPicPr>
        <p:blipFill>
          <a:blip r:embed="rId2" cstate="print"/>
          <a:srcRect/>
          <a:stretch>
            <a:fillRect/>
          </a:stretch>
        </p:blipFill>
        <p:spPr bwMode="auto">
          <a:xfrm>
            <a:off x="0" y="0"/>
            <a:ext cx="9144000" cy="6848274"/>
          </a:xfrm>
          <a:prstGeom prst="rect">
            <a:avLst/>
          </a:prstGeom>
          <a:noFill/>
        </p:spPr>
      </p:pic>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Part 2:</a:t>
            </a:r>
            <a:br>
              <a:rPr lang="en-US" dirty="0" smtClean="0"/>
            </a:br>
            <a:r>
              <a:rPr lang="en-US" dirty="0" smtClean="0"/>
              <a:t>The Fall of the Qing</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Opium and Malcontent </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smtClean="0"/>
              <a:t>Opium trade caused friction between China and the West (especially Britain and France)</a:t>
            </a:r>
          </a:p>
          <a:p>
            <a:r>
              <a:rPr lang="en-US" dirty="0" smtClean="0"/>
              <a:t>Opium wars weakened Qing legitimacy and control over China</a:t>
            </a:r>
          </a:p>
          <a:p>
            <a:r>
              <a:rPr lang="en-US" dirty="0" smtClean="0"/>
              <a:t>Mass rebellions</a:t>
            </a:r>
          </a:p>
          <a:p>
            <a:r>
              <a:rPr lang="en-US" dirty="0" smtClean="0"/>
              <a:t>Economic and political disasters in hindering reform throughout the end of the 19</a:t>
            </a:r>
            <a:r>
              <a:rPr lang="en-US" baseline="30000" dirty="0" smtClean="0"/>
              <a:t>th</a:t>
            </a:r>
            <a:r>
              <a:rPr lang="en-US" dirty="0" smtClean="0"/>
              <a:t> century</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a:p>
        </p:txBody>
      </p:sp>
      <p:pic>
        <p:nvPicPr>
          <p:cNvPr id="1026" name="Picture 2" descr="http://www.topchinatravel.com/pic/city/beijing/attractions/forbidden-city-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Key Terms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err="1" smtClean="0"/>
              <a:t>Cixi</a:t>
            </a:r>
            <a:endParaRPr lang="en-GB" dirty="0"/>
          </a:p>
        </p:txBody>
      </p:sp>
      <p:sp>
        <p:nvSpPr>
          <p:cNvPr id="3" name="Content Placeholder 2"/>
          <p:cNvSpPr>
            <a:spLocks noGrp="1"/>
          </p:cNvSpPr>
          <p:nvPr>
            <p:ph idx="1"/>
          </p:nvPr>
        </p:nvSpPr>
        <p:spPr>
          <a:xfrm>
            <a:off x="3563888" y="1600200"/>
            <a:ext cx="5122912" cy="4925144"/>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dirty="0" smtClean="0"/>
              <a:t>Dowager empress of China</a:t>
            </a:r>
          </a:p>
          <a:p>
            <a:r>
              <a:rPr lang="en-US" dirty="0" smtClean="0"/>
              <a:t>Controversial figure- feudal despot or modern political genius? </a:t>
            </a:r>
          </a:p>
          <a:p>
            <a:r>
              <a:rPr lang="en-US" dirty="0" smtClean="0"/>
              <a:t>Dealt with Japanese sabotage and difficult Westerners</a:t>
            </a:r>
          </a:p>
          <a:p>
            <a:r>
              <a:rPr lang="en-US" dirty="0" smtClean="0"/>
              <a:t>Came to represent all that was wrong with the imperial system in the years after her death but was seen as an ingenious politician during her lifetime</a:t>
            </a:r>
            <a:endParaRPr lang="en-GB" dirty="0"/>
          </a:p>
        </p:txBody>
      </p:sp>
      <p:pic>
        <p:nvPicPr>
          <p:cNvPr id="4" name="Picture 4" descr="File:Empress Dowager Cixi (c. 1890).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339071">
            <a:off x="476222" y="1951893"/>
            <a:ext cx="2981213" cy="414057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err="1" smtClean="0"/>
              <a:t>Puyi</a:t>
            </a:r>
            <a:endParaRPr lang="en-GB" dirty="0"/>
          </a:p>
        </p:txBody>
      </p:sp>
      <p:sp>
        <p:nvSpPr>
          <p:cNvPr id="3" name="Content Placeholder 2"/>
          <p:cNvSpPr>
            <a:spLocks noGrp="1"/>
          </p:cNvSpPr>
          <p:nvPr>
            <p:ph idx="1"/>
          </p:nvPr>
        </p:nvSpPr>
        <p:spPr>
          <a:xfrm>
            <a:off x="457200" y="1600200"/>
            <a:ext cx="4546848" cy="4997152"/>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US" dirty="0" smtClean="0"/>
              <a:t>Last emperor of China (r. 1908-1912)</a:t>
            </a:r>
          </a:p>
          <a:p>
            <a:r>
              <a:rPr lang="en-US" dirty="0" smtClean="0"/>
              <a:t>Rightful emperor recently killed (allegedly) by </a:t>
            </a:r>
            <a:r>
              <a:rPr lang="en-US" dirty="0" err="1" smtClean="0"/>
              <a:t>Cixi</a:t>
            </a:r>
            <a:r>
              <a:rPr lang="en-US" dirty="0" smtClean="0"/>
              <a:t> before her own death in order to hinder Japanese influence over the country</a:t>
            </a:r>
          </a:p>
          <a:p>
            <a:r>
              <a:rPr lang="en-US" dirty="0" smtClean="0"/>
              <a:t>China ruled by regents who attempted to maintain the dynasty and keep peace within an ever turbulent China</a:t>
            </a:r>
            <a:endParaRPr lang="en-GB" dirty="0"/>
          </a:p>
        </p:txBody>
      </p:sp>
      <p:pic>
        <p:nvPicPr>
          <p:cNvPr id="33794" name="Picture 2" descr="http://fineartimports.com/imperialfolder/puyi1908.jpg"/>
          <p:cNvPicPr>
            <a:picLocks noChangeAspect="1" noChangeArrowheads="1"/>
          </p:cNvPicPr>
          <p:nvPr/>
        </p:nvPicPr>
        <p:blipFill>
          <a:blip r:embed="rId3" cstate="print"/>
          <a:srcRect/>
          <a:stretch>
            <a:fillRect/>
          </a:stretch>
        </p:blipFill>
        <p:spPr bwMode="auto">
          <a:xfrm>
            <a:off x="5580112" y="2132856"/>
            <a:ext cx="2814526" cy="396044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The Empire Crumbles</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US" dirty="0" smtClean="0"/>
              <a:t>China was being attacked politically and economically by the West and Japan (especially Japan)</a:t>
            </a:r>
          </a:p>
          <a:p>
            <a:r>
              <a:rPr lang="en-US" dirty="0" smtClean="0"/>
              <a:t>Han dominated China started to lose faith in the Qing and wanted a modern political system in order to regain China’s former prestige</a:t>
            </a:r>
          </a:p>
          <a:p>
            <a:r>
              <a:rPr lang="en-US" dirty="0" smtClean="0"/>
              <a:t>Various uprisings and protests destroyed Qing legitimacy and ability to rule</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Sun </a:t>
            </a:r>
            <a:r>
              <a:rPr lang="en-US" dirty="0" err="1" smtClean="0"/>
              <a:t>Yat</a:t>
            </a:r>
            <a:r>
              <a:rPr lang="en-US" dirty="0" smtClean="0"/>
              <a:t> </a:t>
            </a:r>
            <a:r>
              <a:rPr lang="en-US" dirty="0" err="1" smtClean="0"/>
              <a:t>Sen</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dirty="0" smtClean="0"/>
              <a:t>An educated Chinese revolutionary who had been educated abroad</a:t>
            </a:r>
          </a:p>
          <a:p>
            <a:r>
              <a:rPr lang="en-US" dirty="0" smtClean="0"/>
              <a:t>Advocated the founding of a republic </a:t>
            </a:r>
          </a:p>
          <a:p>
            <a:r>
              <a:rPr lang="en-US" dirty="0" err="1" smtClean="0"/>
              <a:t>Galvanised</a:t>
            </a:r>
            <a:r>
              <a:rPr lang="en-US" dirty="0" smtClean="0"/>
              <a:t> overseas Chinese and foreign sympathies in order to create an effective opposition to the Qing</a:t>
            </a:r>
          </a:p>
          <a:p>
            <a:r>
              <a:rPr lang="en-US" dirty="0" smtClean="0"/>
              <a:t>Founded the National Party of China</a:t>
            </a:r>
            <a:endParaRPr lang="en-GB" dirty="0" smtClean="0"/>
          </a:p>
          <a:p>
            <a:r>
              <a:rPr lang="en-US" dirty="0" smtClean="0"/>
              <a:t>Stepped into the breach after the fall of the Qing</a:t>
            </a:r>
          </a:p>
          <a:p>
            <a:r>
              <a:rPr lang="en-US" dirty="0" smtClean="0"/>
              <a:t>Allowed Yuan </a:t>
            </a:r>
            <a:r>
              <a:rPr lang="en-US" dirty="0" err="1" smtClean="0"/>
              <a:t>Shikai</a:t>
            </a:r>
            <a:r>
              <a:rPr lang="en-US" dirty="0" smtClean="0"/>
              <a:t> to take Presidency in order to ensure the founding of China’s first republic</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Armed Rebellion</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smtClean="0"/>
              <a:t>Growing discontent, spurred on by economic, political and local factors (as well as being influenced by Sun </a:t>
            </a:r>
            <a:r>
              <a:rPr lang="en-US" dirty="0" err="1" smtClean="0"/>
              <a:t>Yat</a:t>
            </a:r>
            <a:r>
              <a:rPr lang="en-US" dirty="0" smtClean="0"/>
              <a:t> </a:t>
            </a:r>
            <a:r>
              <a:rPr lang="en-US" dirty="0" err="1" smtClean="0"/>
              <a:t>Sen</a:t>
            </a:r>
            <a:r>
              <a:rPr lang="en-US" dirty="0" smtClean="0"/>
              <a:t>) resulted in armed rebellions against local Qing governments</a:t>
            </a:r>
          </a:p>
          <a:p>
            <a:r>
              <a:rPr lang="en-US" dirty="0" smtClean="0"/>
              <a:t>A weak Qing army meant that continual armed rebellions could not be stopped</a:t>
            </a:r>
          </a:p>
          <a:p>
            <a:r>
              <a:rPr lang="en-US" dirty="0" smtClean="0"/>
              <a:t>Province after province began to declare independence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err="1" smtClean="0"/>
              <a:t>Xinhai</a:t>
            </a:r>
            <a:r>
              <a:rPr lang="en-US" dirty="0" smtClean="0"/>
              <a:t> Revolution</a:t>
            </a:r>
            <a:endParaRPr lang="en-GB" dirty="0"/>
          </a:p>
        </p:txBody>
      </p:sp>
      <p:sp>
        <p:nvSpPr>
          <p:cNvPr id="3" name="Content Placeholder 2"/>
          <p:cNvSpPr>
            <a:spLocks noGrp="1"/>
          </p:cNvSpPr>
          <p:nvPr>
            <p:ph idx="1"/>
          </p:nvPr>
        </p:nvSpPr>
        <p:spPr>
          <a:xfrm>
            <a:off x="457200" y="1600200"/>
            <a:ext cx="8229600" cy="478112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dirty="0" smtClean="0"/>
              <a:t>October 1911- February 1912</a:t>
            </a:r>
          </a:p>
          <a:p>
            <a:r>
              <a:rPr lang="en-US" dirty="0" smtClean="0"/>
              <a:t>Name for the continuous armed rebellions against the Qing</a:t>
            </a:r>
          </a:p>
          <a:p>
            <a:r>
              <a:rPr lang="en-US" altLang="zh-CN" dirty="0" smtClean="0"/>
              <a:t>Brief civil war</a:t>
            </a:r>
          </a:p>
          <a:p>
            <a:r>
              <a:rPr lang="en-US" dirty="0" smtClean="0"/>
              <a:t>Manchu military leader Yuan </a:t>
            </a:r>
            <a:r>
              <a:rPr lang="en-US" dirty="0" err="1" smtClean="0"/>
              <a:t>Shikai</a:t>
            </a:r>
            <a:r>
              <a:rPr lang="en-US" dirty="0" smtClean="0"/>
              <a:t> and revolutionary Sun </a:t>
            </a:r>
            <a:r>
              <a:rPr lang="en-US" dirty="0" err="1" smtClean="0"/>
              <a:t>Yat</a:t>
            </a:r>
            <a:r>
              <a:rPr lang="en-US" dirty="0" smtClean="0"/>
              <a:t> </a:t>
            </a:r>
            <a:r>
              <a:rPr lang="en-US" dirty="0" err="1" smtClean="0"/>
              <a:t>Sen</a:t>
            </a:r>
            <a:r>
              <a:rPr lang="en-US" dirty="0" smtClean="0"/>
              <a:t> agreed a compromise and Yuan became China’s first president but effectively ruled as an emperor</a:t>
            </a:r>
          </a:p>
          <a:p>
            <a:r>
              <a:rPr lang="en-US" dirty="0" smtClean="0"/>
              <a:t>Sun </a:t>
            </a:r>
            <a:r>
              <a:rPr lang="en-US" dirty="0" err="1" smtClean="0"/>
              <a:t>Yat</a:t>
            </a:r>
            <a:r>
              <a:rPr lang="en-US" dirty="0" smtClean="0"/>
              <a:t> </a:t>
            </a:r>
            <a:r>
              <a:rPr lang="en-US" dirty="0" err="1" smtClean="0"/>
              <a:t>Sen</a:t>
            </a:r>
            <a:r>
              <a:rPr lang="en-US" dirty="0" smtClean="0"/>
              <a:t> finally takes power after Yuan’s death in 1916 </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17410" name="Picture 2" descr="http://dujs.dartmouth.edu/wp-content/uploads/Time.jpg"/>
          <p:cNvPicPr>
            <a:picLocks noChangeAspect="1" noChangeArrowheads="1"/>
          </p:cNvPicPr>
          <p:nvPr/>
        </p:nvPicPr>
        <p:blipFill>
          <a:blip r:embed="rId2" cstate="print"/>
          <a:srcRect/>
          <a:stretch>
            <a:fillRect/>
          </a:stretch>
        </p:blipFill>
        <p:spPr bwMode="auto">
          <a:xfrm>
            <a:off x="-324544" y="0"/>
            <a:ext cx="9753600" cy="7315200"/>
          </a:xfrm>
          <a:prstGeom prst="rect">
            <a:avLst/>
          </a:prstGeom>
          <a:noFill/>
        </p:spPr>
      </p:pic>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Timeline of Key Events</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92500"/>
          </a:bodyPr>
          <a:lstStyle/>
          <a:p>
            <a:r>
              <a:rPr lang="en-GB" b="1" dirty="0" smtClean="0"/>
              <a:t>1644-1911The Qing </a:t>
            </a:r>
            <a:r>
              <a:rPr lang="en-GB" b="1" dirty="0" smtClean="0"/>
              <a:t>Dynasty</a:t>
            </a:r>
          </a:p>
          <a:p>
            <a:r>
              <a:rPr lang="en-GB" dirty="0" smtClean="0"/>
              <a:t>1792Novel</a:t>
            </a:r>
            <a:r>
              <a:rPr lang="en-GB" dirty="0" smtClean="0"/>
              <a:t>, </a:t>
            </a:r>
            <a:r>
              <a:rPr lang="en-GB" b="1" i="1" dirty="0" smtClean="0"/>
              <a:t>The Dream of the Red Chamber</a:t>
            </a:r>
            <a:r>
              <a:rPr lang="en-GB" dirty="0" smtClean="0"/>
              <a:t>, published</a:t>
            </a:r>
          </a:p>
          <a:p>
            <a:r>
              <a:rPr lang="en-GB" dirty="0" smtClean="0"/>
              <a:t>1793</a:t>
            </a:r>
            <a:r>
              <a:rPr lang="en-GB" b="1" dirty="0" smtClean="0"/>
              <a:t>Macartney</a:t>
            </a:r>
            <a:r>
              <a:rPr lang="en-GB" dirty="0" smtClean="0"/>
              <a:t> Mission from Great Britain</a:t>
            </a:r>
          </a:p>
          <a:p>
            <a:r>
              <a:rPr lang="en-GB" dirty="0" smtClean="0"/>
              <a:t>1839-1842</a:t>
            </a:r>
            <a:r>
              <a:rPr lang="en-GB" b="1" dirty="0" smtClean="0"/>
              <a:t>Opium </a:t>
            </a:r>
            <a:r>
              <a:rPr lang="en-GB" b="1" dirty="0" smtClean="0"/>
              <a:t>War </a:t>
            </a:r>
            <a:r>
              <a:rPr lang="en-GB" dirty="0" smtClean="0"/>
              <a:t>between Great Britain and China</a:t>
            </a:r>
          </a:p>
          <a:p>
            <a:r>
              <a:rPr lang="en-GB" dirty="0" smtClean="0"/>
              <a:t>1842-1843</a:t>
            </a:r>
            <a:r>
              <a:rPr lang="en-GB" b="1" dirty="0" smtClean="0"/>
              <a:t>Treaty of Nanking </a:t>
            </a:r>
            <a:r>
              <a:rPr lang="en-GB" dirty="0" smtClean="0"/>
              <a:t>and </a:t>
            </a:r>
            <a:r>
              <a:rPr lang="en-GB" dirty="0" err="1" smtClean="0"/>
              <a:t>Bogue</a:t>
            </a:r>
            <a:r>
              <a:rPr lang="en-GB" dirty="0" smtClean="0"/>
              <a:t> Supplement fix tariff at 5 percent and establish extraterritoriality and </a:t>
            </a:r>
            <a:r>
              <a:rPr lang="en-GB" dirty="0" smtClean="0"/>
              <a:t>most-favoured-nation </a:t>
            </a:r>
            <a:r>
              <a:rPr lang="en-GB" dirty="0" smtClean="0"/>
              <a:t>principle in China. Great Britain acquires Hong Kong.</a:t>
            </a:r>
          </a:p>
          <a:p>
            <a:r>
              <a:rPr lang="en-GB" dirty="0" smtClean="0"/>
              <a:t>1850-1864 </a:t>
            </a:r>
            <a:r>
              <a:rPr lang="en-GB" b="1" dirty="0" err="1" smtClean="0"/>
              <a:t>Taiping</a:t>
            </a:r>
            <a:r>
              <a:rPr lang="en-GB" b="1" dirty="0" smtClean="0"/>
              <a:t> </a:t>
            </a:r>
            <a:r>
              <a:rPr lang="en-GB" b="1" dirty="0" smtClean="0"/>
              <a:t>Rebellion</a:t>
            </a:r>
            <a:endParaRPr lang="en-GB" dirty="0" smtClean="0"/>
          </a:p>
          <a:p>
            <a:r>
              <a:rPr lang="en-GB" dirty="0" smtClean="0"/>
              <a:t>1860 </a:t>
            </a:r>
            <a:r>
              <a:rPr lang="en-GB" b="1" dirty="0" smtClean="0"/>
              <a:t>Treaty </a:t>
            </a:r>
            <a:r>
              <a:rPr lang="en-GB" b="1" dirty="0" smtClean="0"/>
              <a:t>of Peking</a:t>
            </a:r>
            <a:r>
              <a:rPr lang="en-GB" dirty="0" smtClean="0"/>
              <a:t>; Great Britain acquires Kowloon; Russia gets all lands north of Amur and east of </a:t>
            </a:r>
            <a:r>
              <a:rPr lang="en-GB" dirty="0" err="1" smtClean="0"/>
              <a:t>Ussuri</a:t>
            </a:r>
            <a:r>
              <a:rPr lang="en-GB" dirty="0" smtClean="0"/>
              <a:t> Rivers</a:t>
            </a:r>
            <a:r>
              <a:rPr lang="en-GB" dirty="0" smtClean="0"/>
              <a:t>.</a:t>
            </a:r>
            <a:endParaRPr lang="en-GB"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GB" dirty="0" smtClean="0"/>
              <a:t>1884-1885China defeated in war with France; establishment of </a:t>
            </a:r>
            <a:r>
              <a:rPr lang="en-GB" b="1" dirty="0" smtClean="0"/>
              <a:t>French Indo-China</a:t>
            </a:r>
            <a:endParaRPr lang="en-GB" dirty="0" smtClean="0"/>
          </a:p>
          <a:p>
            <a:r>
              <a:rPr lang="en-GB" dirty="0" smtClean="0"/>
              <a:t>1894-1895China defeated by Japan; treaty of Shimonoseki</a:t>
            </a:r>
          </a:p>
          <a:p>
            <a:r>
              <a:rPr lang="en-GB" dirty="0" smtClean="0"/>
              <a:t>1895-1900 Scramble </a:t>
            </a:r>
            <a:r>
              <a:rPr lang="en-GB" dirty="0" smtClean="0"/>
              <a:t>for concessions</a:t>
            </a:r>
          </a:p>
          <a:p>
            <a:r>
              <a:rPr lang="en-GB" dirty="0" smtClean="0"/>
              <a:t>1898 </a:t>
            </a:r>
            <a:r>
              <a:rPr lang="en-GB" b="1" dirty="0" smtClean="0"/>
              <a:t>Hundred </a:t>
            </a:r>
            <a:r>
              <a:rPr lang="en-GB" b="1" dirty="0" smtClean="0"/>
              <a:t>Day's Reform </a:t>
            </a:r>
            <a:r>
              <a:rPr lang="en-GB" dirty="0" smtClean="0"/>
              <a:t>attempted by the </a:t>
            </a:r>
            <a:r>
              <a:rPr lang="en-GB" dirty="0" err="1" smtClean="0"/>
              <a:t>Guangxu</a:t>
            </a:r>
            <a:r>
              <a:rPr lang="en-GB" dirty="0" smtClean="0"/>
              <a:t> Emperor on advice of Kang </a:t>
            </a:r>
            <a:r>
              <a:rPr lang="en-GB" dirty="0" err="1" smtClean="0"/>
              <a:t>Youwei</a:t>
            </a:r>
            <a:r>
              <a:rPr lang="en-GB" dirty="0" smtClean="0"/>
              <a:t> (1823-1901); halted by Empress Dowager </a:t>
            </a:r>
            <a:r>
              <a:rPr lang="en-GB" dirty="0" err="1" smtClean="0"/>
              <a:t>Cixi</a:t>
            </a:r>
            <a:endParaRPr lang="en-GB" dirty="0" smtClean="0"/>
          </a:p>
          <a:p>
            <a:r>
              <a:rPr lang="en-GB" dirty="0" smtClean="0"/>
              <a:t>1900-1901Boxer Rebellion; allied occupation of Peking; indemnity of 450 million </a:t>
            </a:r>
            <a:r>
              <a:rPr lang="en-GB" dirty="0" err="1" smtClean="0"/>
              <a:t>taels</a:t>
            </a:r>
            <a:r>
              <a:rPr lang="en-GB" dirty="0" smtClean="0"/>
              <a:t> (Chinese silver coins)</a:t>
            </a:r>
          </a:p>
          <a:p>
            <a:r>
              <a:rPr lang="en-GB" dirty="0" smtClean="0"/>
              <a:t>1905</a:t>
            </a:r>
            <a:r>
              <a:rPr lang="en-GB" b="1" dirty="0" smtClean="0"/>
              <a:t>Abolition of the civil service examination system.</a:t>
            </a:r>
            <a:r>
              <a:rPr lang="en-GB" dirty="0" smtClean="0"/>
              <a:t> Sun </a:t>
            </a:r>
            <a:r>
              <a:rPr lang="en-GB" dirty="0" err="1" smtClean="0"/>
              <a:t>Yat-sen</a:t>
            </a:r>
            <a:r>
              <a:rPr lang="en-GB" dirty="0" smtClean="0"/>
              <a:t> (1866-1925) founds Revolutionary Alliance in Tokyo.</a:t>
            </a:r>
          </a:p>
          <a:p>
            <a:r>
              <a:rPr lang="en-GB" b="1" dirty="0" smtClean="0"/>
              <a:t>1912China declared a republic;</a:t>
            </a:r>
            <a:r>
              <a:rPr lang="en-GB" dirty="0" smtClean="0"/>
              <a:t> Sun </a:t>
            </a:r>
            <a:r>
              <a:rPr lang="en-GB" dirty="0" err="1" smtClean="0"/>
              <a:t>Yat-sen</a:t>
            </a:r>
            <a:r>
              <a:rPr lang="en-GB" dirty="0" smtClean="0"/>
              <a:t> first President, but resigns in favour of Yuan </a:t>
            </a:r>
            <a:r>
              <a:rPr lang="en-GB" dirty="0" err="1" smtClean="0"/>
              <a:t>Shihkai</a:t>
            </a:r>
            <a:r>
              <a:rPr lang="en-GB" dirty="0" smtClean="0"/>
              <a:t> (1859-1916); formation of Nationalist </a:t>
            </a:r>
            <a:r>
              <a:rPr lang="en-GB" dirty="0" smtClean="0"/>
              <a:t>Party</a:t>
            </a:r>
          </a:p>
          <a:p>
            <a:pPr>
              <a:buNone/>
            </a:pPr>
            <a:r>
              <a:rPr lang="en-GB" sz="2800" b="1" u="sng" dirty="0" smtClean="0"/>
              <a:t>Source:</a:t>
            </a:r>
            <a:r>
              <a:rPr lang="en-GB" sz="2800" dirty="0" smtClean="0"/>
              <a:t> </a:t>
            </a:r>
            <a:r>
              <a:rPr lang="en-GB" sz="2800" dirty="0" smtClean="0">
                <a:hlinkClick r:id="rId2"/>
              </a:rPr>
              <a:t>http</a:t>
            </a:r>
            <a:r>
              <a:rPr lang="en-GB" sz="2800" dirty="0" smtClean="0">
                <a:hlinkClick r:id="rId2"/>
              </a:rPr>
              <a:t>://</a:t>
            </a:r>
            <a:r>
              <a:rPr lang="en-GB" sz="2800" dirty="0" smtClean="0">
                <a:hlinkClick r:id="rId2"/>
              </a:rPr>
              <a:t>afe.easia.columbia.edu/timelines/china_modern_timeline.htm#timeline</a:t>
            </a:r>
            <a:endParaRPr lang="en-GB"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China- The Middle Kingdom</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ctr">
              <a:buNone/>
            </a:pPr>
            <a:r>
              <a:rPr lang="zh-CN" altLang="en-US" sz="6600" b="1" dirty="0" smtClean="0">
                <a:solidFill>
                  <a:srgbClr val="FF0000"/>
                </a:solidFill>
              </a:rPr>
              <a:t>中國</a:t>
            </a:r>
            <a:endParaRPr lang="en-US" altLang="zh-CN" sz="6600" b="1" dirty="0" smtClean="0">
              <a:solidFill>
                <a:srgbClr val="FF0000"/>
              </a:solidFill>
            </a:endParaRPr>
          </a:p>
          <a:p>
            <a:pPr>
              <a:buNone/>
            </a:pPr>
            <a:endParaRPr lang="en-US" sz="4000" dirty="0" smtClean="0"/>
          </a:p>
          <a:p>
            <a:r>
              <a:rPr lang="en-US" sz="4000" dirty="0" smtClean="0"/>
              <a:t>What does it mean?</a:t>
            </a:r>
          </a:p>
          <a:p>
            <a:r>
              <a:rPr lang="en-US" sz="4000" dirty="0" smtClean="0"/>
              <a:t>What does it say about how China viewed itself and the world?</a:t>
            </a:r>
            <a:endParaRPr lang="en-GB" sz="3600" dirty="0"/>
          </a:p>
        </p:txBody>
      </p:sp>
    </p:spTree>
    <p:extLst>
      <p:ext uri="{BB962C8B-B14F-4D97-AF65-F5344CB8AC3E}">
        <p14:creationId xmlns:p14="http://schemas.microsoft.com/office/powerpoint/2010/main" xmlns="" val="489789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Questions for Further Study</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pPr marL="514350" indent="-514350">
              <a:buFont typeface="+mj-lt"/>
              <a:buAutoNum type="arabicPeriod"/>
            </a:pPr>
            <a:r>
              <a:rPr lang="en-US" dirty="0" smtClean="0"/>
              <a:t>Why do you think the imperial system lasted for so long?</a:t>
            </a:r>
          </a:p>
          <a:p>
            <a:pPr marL="514350" indent="-514350">
              <a:buFont typeface="+mj-lt"/>
              <a:buAutoNum type="arabicPeriod"/>
            </a:pPr>
            <a:r>
              <a:rPr lang="en-US" dirty="0" smtClean="0"/>
              <a:t>What are the key differences between the modern Chinese political system and the imperial political system?</a:t>
            </a:r>
          </a:p>
          <a:p>
            <a:pPr marL="514350" indent="-514350">
              <a:buFont typeface="+mj-lt"/>
              <a:buAutoNum type="arabicPeriod"/>
            </a:pPr>
            <a:r>
              <a:rPr lang="en-US" dirty="0" smtClean="0"/>
              <a:t>Critique the imperial system of governance. What worked well? What were the key problems? </a:t>
            </a:r>
            <a:r>
              <a:rPr lang="en-US" u="sng" dirty="0" smtClean="0"/>
              <a:t>Why did it fail? </a:t>
            </a:r>
            <a:r>
              <a:rPr lang="en-US" dirty="0" smtClean="0"/>
              <a:t>How could it have survived longer?</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The Mandate of Heaven</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pPr>
              <a:buNone/>
            </a:pPr>
            <a:r>
              <a:rPr lang="en-US" dirty="0" smtClean="0"/>
              <a:t>The idea that the emperor had divine right to rule. The emperor had supreme authority because he was especially chosen by heaven.</a:t>
            </a:r>
          </a:p>
          <a:p>
            <a:pPr>
              <a:buNone/>
            </a:pPr>
            <a:endParaRPr lang="en-US" dirty="0" smtClean="0"/>
          </a:p>
          <a:p>
            <a:pPr>
              <a:buNone/>
            </a:pPr>
            <a:r>
              <a:rPr lang="en-US" dirty="0" smtClean="0"/>
              <a:t> In turn this meant that anyone who could successfully overthrow an emperor would be seen as legitimate as emperors could only ever be on the throne with the express permission of heaven.</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Dynasty </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buNone/>
            </a:pPr>
            <a:r>
              <a:rPr lang="en-US" altLang="zh-CN" dirty="0" smtClean="0"/>
              <a:t>Royal houses that ruled China with their own specific characteristics. Names for each dynasty were often chosen for superstitious or poetic reasons, unlike in Europe where dynasty names followed the house’s family name. </a:t>
            </a:r>
            <a:endParaRPr lang="en-GB" dirty="0"/>
          </a:p>
        </p:txBody>
      </p:sp>
      <p:pic>
        <p:nvPicPr>
          <p:cNvPr id="10242" name="Picture 2" descr="http://www.dvdbeaver.com/film2/DVDReviews43/last%20emperor%20blu-ray/large/last%20emperor%20blu-ray1.jpg"/>
          <p:cNvPicPr>
            <a:picLocks noChangeAspect="1" noChangeArrowheads="1"/>
          </p:cNvPicPr>
          <p:nvPr/>
        </p:nvPicPr>
        <p:blipFill>
          <a:blip r:embed="rId2" cstate="print"/>
          <a:srcRect/>
          <a:stretch>
            <a:fillRect/>
          </a:stretch>
        </p:blipFill>
        <p:spPr bwMode="auto">
          <a:xfrm rot="195617">
            <a:off x="4725419" y="4287941"/>
            <a:ext cx="4352484" cy="24482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7650" name="Picture 2" descr="http://finalprojectrlg356.files.wordpress.com/2009/12/dynasties-clear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Ming Dynasty</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dirty="0" smtClean="0"/>
              <a:t>1368-1644</a:t>
            </a:r>
          </a:p>
          <a:p>
            <a:r>
              <a:rPr lang="en-US" dirty="0" smtClean="0"/>
              <a:t>Han ethnicity </a:t>
            </a:r>
            <a:endParaRPr lang="en-US" dirty="0" smtClean="0"/>
          </a:p>
          <a:p>
            <a:r>
              <a:rPr lang="en-US" dirty="0" smtClean="0"/>
              <a:t>The Ming came to power after </a:t>
            </a:r>
            <a:r>
              <a:rPr lang="en-US" dirty="0" err="1" smtClean="0"/>
              <a:t>organising</a:t>
            </a:r>
            <a:r>
              <a:rPr lang="en-US" dirty="0" smtClean="0"/>
              <a:t> an armed resistance against the Mongolian Yuan dynasty set up after the conquests of Genghis Khan</a:t>
            </a:r>
          </a:p>
          <a:p>
            <a:r>
              <a:rPr lang="en-US" dirty="0" smtClean="0"/>
              <a:t>Created an era of stability and relative peace throughout China and introduced strong infrastructures that lasted until the fall of the Qing</a:t>
            </a:r>
            <a:endParaRPr lang="en-US"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Ming Dynasty</a:t>
            </a:r>
            <a:endParaRPr lang="en-GB"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n-US" dirty="0" smtClean="0"/>
              <a:t>Considered by European visitors as </a:t>
            </a:r>
            <a:r>
              <a:rPr lang="en-US" dirty="0" err="1" smtClean="0"/>
              <a:t>civilised</a:t>
            </a:r>
            <a:r>
              <a:rPr lang="en-US" dirty="0" smtClean="0"/>
              <a:t> and culturally and technologically advanced</a:t>
            </a:r>
          </a:p>
          <a:p>
            <a:r>
              <a:rPr lang="en-US" dirty="0" smtClean="0"/>
              <a:t>The Ming’s mandate of heaven came to an end with a series of disasters and political 				failures which incited rebellion</a:t>
            </a:r>
            <a:endParaRPr lang="en-US" dirty="0" smtClean="0"/>
          </a:p>
          <a:p>
            <a:r>
              <a:rPr lang="en-US" dirty="0" smtClean="0"/>
              <a:t> 				</a:t>
            </a:r>
          </a:p>
          <a:p>
            <a:endParaRPr lang="en-US" dirty="0" smtClean="0"/>
          </a:p>
          <a:p>
            <a:pPr lvl="6"/>
            <a:r>
              <a:rPr lang="en-US" dirty="0" err="1" smtClean="0"/>
              <a:t>Chongzhen</a:t>
            </a:r>
            <a:r>
              <a:rPr lang="en-US" dirty="0" smtClean="0"/>
              <a:t>, the last Ming emperor</a:t>
            </a:r>
            <a:endParaRPr lang="en-GB" dirty="0"/>
          </a:p>
        </p:txBody>
      </p:sp>
      <p:pic>
        <p:nvPicPr>
          <p:cNvPr id="29698" name="Picture 2" descr="Ming Chongzhen.jpg"/>
          <p:cNvPicPr>
            <a:picLocks noChangeAspect="1" noChangeArrowheads="1"/>
          </p:cNvPicPr>
          <p:nvPr/>
        </p:nvPicPr>
        <p:blipFill>
          <a:blip r:embed="rId2" cstate="print"/>
          <a:srcRect/>
          <a:stretch>
            <a:fillRect/>
          </a:stretch>
        </p:blipFill>
        <p:spPr bwMode="auto">
          <a:xfrm rot="21397725">
            <a:off x="407480" y="3865944"/>
            <a:ext cx="2368562" cy="29249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Ming Dynasty</a:t>
            </a:r>
            <a:endParaRPr lang="en-GB" dirty="0"/>
          </a:p>
        </p:txBody>
      </p:sp>
      <p:sp>
        <p:nvSpPr>
          <p:cNvPr id="3" name="Content Placeholder 2"/>
          <p:cNvSpPr>
            <a:spLocks noGrp="1"/>
          </p:cNvSpPr>
          <p:nvPr>
            <p:ph idx="1"/>
          </p:nvPr>
        </p:nvSpPr>
        <p:spPr>
          <a:xfrm>
            <a:off x="457200" y="1600200"/>
            <a:ext cx="8229600" cy="4925144"/>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buNone/>
            </a:pPr>
            <a:r>
              <a:rPr lang="en-US" dirty="0" smtClean="0"/>
              <a:t>The last emperor, </a:t>
            </a:r>
            <a:r>
              <a:rPr lang="en-US" dirty="0" err="1" smtClean="0"/>
              <a:t>Chongzhen</a:t>
            </a:r>
            <a:r>
              <a:rPr lang="en-US" dirty="0" smtClean="0"/>
              <a:t>, committed suicide by hanging when he </a:t>
            </a:r>
            <a:r>
              <a:rPr lang="en-US" dirty="0" err="1" smtClean="0"/>
              <a:t>recognised</a:t>
            </a:r>
            <a:r>
              <a:rPr lang="en-US" dirty="0" smtClean="0"/>
              <a:t> his mandate was over and left this suicide note:</a:t>
            </a:r>
          </a:p>
          <a:p>
            <a:endParaRPr lang="en-US" dirty="0" smtClean="0"/>
          </a:p>
          <a:p>
            <a:pPr algn="ctr">
              <a:buNone/>
            </a:pPr>
            <a:r>
              <a:rPr lang="en-GB" sz="3500" b="1" i="1" dirty="0" smtClean="0">
                <a:solidFill>
                  <a:srgbClr val="002060"/>
                </a:solidFill>
              </a:rPr>
              <a:t>I am insufficient in virtues and weak in conducts, hence the heavenly punishment, and the ministers also failed me. Having no dignity to face my ancestors, I would undress my crown and cover my face with hair. Mutilate my body as you wish, but do not harm a single civilian.</a:t>
            </a:r>
            <a:r>
              <a:rPr lang="en-GB" dirty="0" smtClean="0"/>
              <a:t/>
            </a:r>
            <a:br>
              <a:rPr lang="en-GB" dirty="0" smtClean="0"/>
            </a:br>
            <a:endParaRPr lang="en-US" dirty="0" smtClean="0"/>
          </a:p>
          <a:p>
            <a:pPr>
              <a:buNone/>
            </a:pPr>
            <a:r>
              <a:rPr lang="en-US" dirty="0" smtClean="0"/>
              <a:t>This death was met by hundreds more suicides by servants and officials loyal to the emperor. </a:t>
            </a:r>
            <a:endParaRPr lang="en-US" dirty="0" smtClean="0"/>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941</Words>
  <Application>Microsoft Office PowerPoint</Application>
  <PresentationFormat>On-screen Show (4:3)</PresentationFormat>
  <Paragraphs>119</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Founding of the People’s Republic of China </vt:lpstr>
      <vt:lpstr>Key Terms</vt:lpstr>
      <vt:lpstr>China- The Middle Kingdom</vt:lpstr>
      <vt:lpstr>The Mandate of Heaven</vt:lpstr>
      <vt:lpstr>Dynasty </vt:lpstr>
      <vt:lpstr>Slide 6</vt:lpstr>
      <vt:lpstr>Ming Dynasty</vt:lpstr>
      <vt:lpstr>Ming Dynasty</vt:lpstr>
      <vt:lpstr>Ming Dynasty</vt:lpstr>
      <vt:lpstr>Qing Dynasty</vt:lpstr>
      <vt:lpstr>Qing changes:</vt:lpstr>
      <vt:lpstr>Slide 12</vt:lpstr>
      <vt:lpstr>Han </vt:lpstr>
      <vt:lpstr>Manchu</vt:lpstr>
      <vt:lpstr>Part 1: The Rule of the Qing</vt:lpstr>
      <vt:lpstr>Stable and secure</vt:lpstr>
      <vt:lpstr>Contact with the West</vt:lpstr>
      <vt:lpstr>Part 2: The Fall of the Qing</vt:lpstr>
      <vt:lpstr>Opium and Malcontent </vt:lpstr>
      <vt:lpstr>Cixi</vt:lpstr>
      <vt:lpstr>Puyi</vt:lpstr>
      <vt:lpstr>The Empire Crumbles</vt:lpstr>
      <vt:lpstr>Sun Yat Sen</vt:lpstr>
      <vt:lpstr>Armed Rebellion</vt:lpstr>
      <vt:lpstr>Xinhai Revolution</vt:lpstr>
      <vt:lpstr>Timeline of Key Events</vt:lpstr>
      <vt:lpstr>Slide 27</vt:lpstr>
      <vt:lpstr>Slide 28</vt:lpstr>
      <vt:lpstr>Slide 29</vt:lpstr>
      <vt:lpstr>Questions for Further Study</vt:lpstr>
    </vt:vector>
  </TitlesOfParts>
  <Company>Brighton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Founding of the People’s Republic of China</dc:title>
  <dc:creator>Administrator</dc:creator>
  <cp:lastModifiedBy>Ben</cp:lastModifiedBy>
  <cp:revision>27</cp:revision>
  <dcterms:created xsi:type="dcterms:W3CDTF">2013-12-12T10:05:20Z</dcterms:created>
  <dcterms:modified xsi:type="dcterms:W3CDTF">2013-12-29T16:53:11Z</dcterms:modified>
</cp:coreProperties>
</file>